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7" r:id="rId2"/>
  </p:sldMasterIdLst>
  <p:handoutMasterIdLst>
    <p:handoutMasterId r:id="rId15"/>
  </p:handoutMasterIdLst>
  <p:sldIdLst>
    <p:sldId id="256" r:id="rId3"/>
    <p:sldId id="276" r:id="rId4"/>
    <p:sldId id="274" r:id="rId5"/>
    <p:sldId id="265" r:id="rId6"/>
    <p:sldId id="266" r:id="rId7"/>
    <p:sldId id="275" r:id="rId8"/>
    <p:sldId id="273" r:id="rId9"/>
    <p:sldId id="278" r:id="rId10"/>
    <p:sldId id="280" r:id="rId11"/>
    <p:sldId id="268" r:id="rId12"/>
    <p:sldId id="270" r:id="rId13"/>
    <p:sldId id="271"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0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4EAE1B-50B7-43AA-9F90-E84A84439E2F}" type="doc">
      <dgm:prSet loTypeId="urn:microsoft.com/office/officeart/2005/8/layout/process2" loCatId="process" qsTypeId="urn:microsoft.com/office/officeart/2005/8/quickstyle/simple1" qsCatId="simple" csTypeId="urn:microsoft.com/office/officeart/2005/8/colors/accent1_2" csCatId="accent1" phldr="1"/>
      <dgm:spPr/>
    </dgm:pt>
    <dgm:pt modelId="{4BA94DD1-6ECE-44AD-9D22-DACD30305027}">
      <dgm:prSet phldrT="[Text]"/>
      <dgm:spPr/>
      <dgm:t>
        <a:bodyPr/>
        <a:lstStyle/>
        <a:p>
          <a:r>
            <a:rPr lang="en-US" dirty="0" smtClean="0"/>
            <a:t>[CO</a:t>
          </a:r>
          <a:r>
            <a:rPr lang="en-US" baseline="-25000" dirty="0" smtClean="0"/>
            <a:t>2</a:t>
          </a:r>
          <a:r>
            <a:rPr lang="en-US" dirty="0" smtClean="0"/>
            <a:t>]</a:t>
          </a:r>
          <a:r>
            <a:rPr lang="en-US" baseline="-25000" dirty="0" err="1" smtClean="0"/>
            <a:t>atm</a:t>
          </a:r>
          <a:endParaRPr lang="en-US" baseline="-25000" dirty="0"/>
        </a:p>
      </dgm:t>
    </dgm:pt>
    <dgm:pt modelId="{64E64E3C-5C95-4A7E-B89D-6FB046A34D65}" type="parTrans" cxnId="{95B78588-ED98-4531-8034-61338DC7504C}">
      <dgm:prSet/>
      <dgm:spPr/>
      <dgm:t>
        <a:bodyPr/>
        <a:lstStyle/>
        <a:p>
          <a:endParaRPr lang="en-US"/>
        </a:p>
      </dgm:t>
    </dgm:pt>
    <dgm:pt modelId="{B0BB2C52-4405-47D4-8EEE-BF2F1E40CB0D}" type="sibTrans" cxnId="{95B78588-ED98-4531-8034-61338DC7504C}">
      <dgm:prSet/>
      <dgm:spPr/>
      <dgm:t>
        <a:bodyPr/>
        <a:lstStyle/>
        <a:p>
          <a:endParaRPr lang="en-US"/>
        </a:p>
      </dgm:t>
    </dgm:pt>
    <dgm:pt modelId="{B53CEDA8-6E65-471F-A6EF-3A4A01181E4B}">
      <dgm:prSet phldrT="[Text]"/>
      <dgm:spPr/>
      <dgm:t>
        <a:bodyPr/>
        <a:lstStyle/>
        <a:p>
          <a:r>
            <a:rPr lang="en-US" dirty="0" smtClean="0"/>
            <a:t>[CO</a:t>
          </a:r>
          <a:r>
            <a:rPr lang="en-US" baseline="-25000" dirty="0" smtClean="0"/>
            <a:t>2</a:t>
          </a:r>
          <a:r>
            <a:rPr lang="en-US" dirty="0" smtClean="0"/>
            <a:t>]</a:t>
          </a:r>
          <a:r>
            <a:rPr lang="en-US" baseline="-25000" dirty="0" smtClean="0"/>
            <a:t>water</a:t>
          </a:r>
        </a:p>
      </dgm:t>
    </dgm:pt>
    <dgm:pt modelId="{171E7B9B-8439-493E-9041-E9965AD7A3B9}" type="parTrans" cxnId="{3027FCF8-CD3D-40CC-B36E-0C46981C5A7D}">
      <dgm:prSet/>
      <dgm:spPr/>
      <dgm:t>
        <a:bodyPr/>
        <a:lstStyle/>
        <a:p>
          <a:endParaRPr lang="en-US"/>
        </a:p>
      </dgm:t>
    </dgm:pt>
    <dgm:pt modelId="{717565C6-1784-4615-BF65-FB9038CAD692}" type="sibTrans" cxnId="{3027FCF8-CD3D-40CC-B36E-0C46981C5A7D}">
      <dgm:prSet/>
      <dgm:spPr/>
      <dgm:t>
        <a:bodyPr/>
        <a:lstStyle/>
        <a:p>
          <a:endParaRPr lang="en-US"/>
        </a:p>
      </dgm:t>
    </dgm:pt>
    <dgm:pt modelId="{221918A7-2986-4B3B-B25B-14E3E5C1D56C}">
      <dgm:prSet phldrT="[Text]"/>
      <dgm:spPr/>
      <dgm:t>
        <a:bodyPr/>
        <a:lstStyle/>
        <a:p>
          <a:r>
            <a:rPr lang="en-US" dirty="0" smtClean="0"/>
            <a:t>Clam shell</a:t>
          </a:r>
          <a:endParaRPr lang="en-US" dirty="0"/>
        </a:p>
      </dgm:t>
    </dgm:pt>
    <dgm:pt modelId="{83169BA3-A3B6-48FD-A799-05931C379185}" type="parTrans" cxnId="{6B46CE4A-EED6-498B-AB87-28C20A82FA28}">
      <dgm:prSet/>
      <dgm:spPr/>
      <dgm:t>
        <a:bodyPr/>
        <a:lstStyle/>
        <a:p>
          <a:endParaRPr lang="en-US"/>
        </a:p>
      </dgm:t>
    </dgm:pt>
    <dgm:pt modelId="{38606508-72CC-4B59-B64B-3F65D2F8620C}" type="sibTrans" cxnId="{6B46CE4A-EED6-498B-AB87-28C20A82FA28}">
      <dgm:prSet/>
      <dgm:spPr/>
      <dgm:t>
        <a:bodyPr/>
        <a:lstStyle/>
        <a:p>
          <a:endParaRPr lang="en-US"/>
        </a:p>
      </dgm:t>
    </dgm:pt>
    <dgm:pt modelId="{CD157DD3-E942-499A-A753-B3917584F323}">
      <dgm:prSet phldrT="[Text]"/>
      <dgm:spPr/>
      <dgm:t>
        <a:bodyPr/>
        <a:lstStyle/>
        <a:p>
          <a:r>
            <a:rPr lang="en-US" dirty="0" smtClean="0"/>
            <a:t>Concrete (tabby)</a:t>
          </a:r>
          <a:endParaRPr lang="en-US" dirty="0"/>
        </a:p>
      </dgm:t>
    </dgm:pt>
    <dgm:pt modelId="{5F521B30-A661-4D5F-B9D5-AE4271F794FD}" type="parTrans" cxnId="{618819BE-2F69-4F44-9CE9-8C5243F37F7E}">
      <dgm:prSet/>
      <dgm:spPr/>
      <dgm:t>
        <a:bodyPr/>
        <a:lstStyle/>
        <a:p>
          <a:endParaRPr lang="en-US"/>
        </a:p>
      </dgm:t>
    </dgm:pt>
    <dgm:pt modelId="{403176A6-B13B-401F-B3F3-78F2272D6043}" type="sibTrans" cxnId="{618819BE-2F69-4F44-9CE9-8C5243F37F7E}">
      <dgm:prSet/>
      <dgm:spPr/>
      <dgm:t>
        <a:bodyPr/>
        <a:lstStyle/>
        <a:p>
          <a:endParaRPr lang="en-US"/>
        </a:p>
      </dgm:t>
    </dgm:pt>
    <dgm:pt modelId="{3DD82875-A5EA-4312-8D7E-C733972DB05F}" type="pres">
      <dgm:prSet presAssocID="{374EAE1B-50B7-43AA-9F90-E84A84439E2F}" presName="linearFlow" presStyleCnt="0">
        <dgm:presLayoutVars>
          <dgm:resizeHandles val="exact"/>
        </dgm:presLayoutVars>
      </dgm:prSet>
      <dgm:spPr/>
    </dgm:pt>
    <dgm:pt modelId="{B877BB6B-79C4-4842-81F5-3A72925704B9}" type="pres">
      <dgm:prSet presAssocID="{4BA94DD1-6ECE-44AD-9D22-DACD30305027}" presName="node" presStyleLbl="node1" presStyleIdx="0" presStyleCnt="4">
        <dgm:presLayoutVars>
          <dgm:bulletEnabled val="1"/>
        </dgm:presLayoutVars>
      </dgm:prSet>
      <dgm:spPr/>
      <dgm:t>
        <a:bodyPr/>
        <a:lstStyle/>
        <a:p>
          <a:endParaRPr lang="en-US"/>
        </a:p>
      </dgm:t>
    </dgm:pt>
    <dgm:pt modelId="{48D88B29-E00B-4BA4-97C3-C9D5FBA8BDF3}" type="pres">
      <dgm:prSet presAssocID="{B0BB2C52-4405-47D4-8EEE-BF2F1E40CB0D}" presName="sibTrans" presStyleLbl="sibTrans2D1" presStyleIdx="0" presStyleCnt="3"/>
      <dgm:spPr/>
      <dgm:t>
        <a:bodyPr/>
        <a:lstStyle/>
        <a:p>
          <a:endParaRPr lang="en-US"/>
        </a:p>
      </dgm:t>
    </dgm:pt>
    <dgm:pt modelId="{4AAC2430-87FA-4903-856B-E46E047E9510}" type="pres">
      <dgm:prSet presAssocID="{B0BB2C52-4405-47D4-8EEE-BF2F1E40CB0D}" presName="connectorText" presStyleLbl="sibTrans2D1" presStyleIdx="0" presStyleCnt="3"/>
      <dgm:spPr/>
      <dgm:t>
        <a:bodyPr/>
        <a:lstStyle/>
        <a:p>
          <a:endParaRPr lang="en-US"/>
        </a:p>
      </dgm:t>
    </dgm:pt>
    <dgm:pt modelId="{6540E1E7-500A-46D5-9E19-3F669D72A3E3}" type="pres">
      <dgm:prSet presAssocID="{B53CEDA8-6E65-471F-A6EF-3A4A01181E4B}" presName="node" presStyleLbl="node1" presStyleIdx="1" presStyleCnt="4">
        <dgm:presLayoutVars>
          <dgm:bulletEnabled val="1"/>
        </dgm:presLayoutVars>
      </dgm:prSet>
      <dgm:spPr/>
      <dgm:t>
        <a:bodyPr/>
        <a:lstStyle/>
        <a:p>
          <a:endParaRPr lang="en-US"/>
        </a:p>
      </dgm:t>
    </dgm:pt>
    <dgm:pt modelId="{BD480479-0919-4712-B209-8D915B205456}" type="pres">
      <dgm:prSet presAssocID="{717565C6-1784-4615-BF65-FB9038CAD692}" presName="sibTrans" presStyleLbl="sibTrans2D1" presStyleIdx="1" presStyleCnt="3"/>
      <dgm:spPr/>
      <dgm:t>
        <a:bodyPr/>
        <a:lstStyle/>
        <a:p>
          <a:endParaRPr lang="en-US"/>
        </a:p>
      </dgm:t>
    </dgm:pt>
    <dgm:pt modelId="{E6F38BA7-BEE5-40C0-B8C0-585C2CD580E0}" type="pres">
      <dgm:prSet presAssocID="{717565C6-1784-4615-BF65-FB9038CAD692}" presName="connectorText" presStyleLbl="sibTrans2D1" presStyleIdx="1" presStyleCnt="3"/>
      <dgm:spPr/>
      <dgm:t>
        <a:bodyPr/>
        <a:lstStyle/>
        <a:p>
          <a:endParaRPr lang="en-US"/>
        </a:p>
      </dgm:t>
    </dgm:pt>
    <dgm:pt modelId="{49D133C9-FB3F-48EB-B1B8-704700B13EFB}" type="pres">
      <dgm:prSet presAssocID="{221918A7-2986-4B3B-B25B-14E3E5C1D56C}" presName="node" presStyleLbl="node1" presStyleIdx="2" presStyleCnt="4">
        <dgm:presLayoutVars>
          <dgm:bulletEnabled val="1"/>
        </dgm:presLayoutVars>
      </dgm:prSet>
      <dgm:spPr/>
      <dgm:t>
        <a:bodyPr/>
        <a:lstStyle/>
        <a:p>
          <a:endParaRPr lang="en-US"/>
        </a:p>
      </dgm:t>
    </dgm:pt>
    <dgm:pt modelId="{7B37D9A7-8B3C-4431-8D91-57D287652112}" type="pres">
      <dgm:prSet presAssocID="{38606508-72CC-4B59-B64B-3F65D2F8620C}" presName="sibTrans" presStyleLbl="sibTrans2D1" presStyleIdx="2" presStyleCnt="3"/>
      <dgm:spPr/>
      <dgm:t>
        <a:bodyPr/>
        <a:lstStyle/>
        <a:p>
          <a:endParaRPr lang="en-US"/>
        </a:p>
      </dgm:t>
    </dgm:pt>
    <dgm:pt modelId="{D4A74A8F-B8DD-4C78-AFA1-4F54A9AF8BAC}" type="pres">
      <dgm:prSet presAssocID="{38606508-72CC-4B59-B64B-3F65D2F8620C}" presName="connectorText" presStyleLbl="sibTrans2D1" presStyleIdx="2" presStyleCnt="3"/>
      <dgm:spPr/>
      <dgm:t>
        <a:bodyPr/>
        <a:lstStyle/>
        <a:p>
          <a:endParaRPr lang="en-US"/>
        </a:p>
      </dgm:t>
    </dgm:pt>
    <dgm:pt modelId="{0597B47B-0AC3-418C-B91C-7872002626C5}" type="pres">
      <dgm:prSet presAssocID="{CD157DD3-E942-499A-A753-B3917584F323}" presName="node" presStyleLbl="node1" presStyleIdx="3" presStyleCnt="4">
        <dgm:presLayoutVars>
          <dgm:bulletEnabled val="1"/>
        </dgm:presLayoutVars>
      </dgm:prSet>
      <dgm:spPr/>
      <dgm:t>
        <a:bodyPr/>
        <a:lstStyle/>
        <a:p>
          <a:endParaRPr lang="en-US"/>
        </a:p>
      </dgm:t>
    </dgm:pt>
  </dgm:ptLst>
  <dgm:cxnLst>
    <dgm:cxn modelId="{ADB4553E-0D4B-4C4F-9CDD-CCC06202FBFB}" type="presOf" srcId="{B0BB2C52-4405-47D4-8EEE-BF2F1E40CB0D}" destId="{4AAC2430-87FA-4903-856B-E46E047E9510}" srcOrd="1" destOrd="0" presId="urn:microsoft.com/office/officeart/2005/8/layout/process2"/>
    <dgm:cxn modelId="{C02EAAED-9CAF-4A39-BFB7-1D9746422BB9}" type="presOf" srcId="{38606508-72CC-4B59-B64B-3F65D2F8620C}" destId="{7B37D9A7-8B3C-4431-8D91-57D287652112}" srcOrd="0" destOrd="0" presId="urn:microsoft.com/office/officeart/2005/8/layout/process2"/>
    <dgm:cxn modelId="{A1719B51-31AC-4495-8F02-9DB513E562C0}" type="presOf" srcId="{717565C6-1784-4615-BF65-FB9038CAD692}" destId="{E6F38BA7-BEE5-40C0-B8C0-585C2CD580E0}" srcOrd="1" destOrd="0" presId="urn:microsoft.com/office/officeart/2005/8/layout/process2"/>
    <dgm:cxn modelId="{95B78588-ED98-4531-8034-61338DC7504C}" srcId="{374EAE1B-50B7-43AA-9F90-E84A84439E2F}" destId="{4BA94DD1-6ECE-44AD-9D22-DACD30305027}" srcOrd="0" destOrd="0" parTransId="{64E64E3C-5C95-4A7E-B89D-6FB046A34D65}" sibTransId="{B0BB2C52-4405-47D4-8EEE-BF2F1E40CB0D}"/>
    <dgm:cxn modelId="{A07EA3D6-115F-4EEE-ABA7-EE5651C6D032}" type="presOf" srcId="{4BA94DD1-6ECE-44AD-9D22-DACD30305027}" destId="{B877BB6B-79C4-4842-81F5-3A72925704B9}" srcOrd="0" destOrd="0" presId="urn:microsoft.com/office/officeart/2005/8/layout/process2"/>
    <dgm:cxn modelId="{E8503CD1-7925-44A9-B9CC-E1B46C90E2DD}" type="presOf" srcId="{221918A7-2986-4B3B-B25B-14E3E5C1D56C}" destId="{49D133C9-FB3F-48EB-B1B8-704700B13EFB}" srcOrd="0" destOrd="0" presId="urn:microsoft.com/office/officeart/2005/8/layout/process2"/>
    <dgm:cxn modelId="{B5E85697-9B2F-4335-8917-6DCEB2D61B1D}" type="presOf" srcId="{374EAE1B-50B7-43AA-9F90-E84A84439E2F}" destId="{3DD82875-A5EA-4312-8D7E-C733972DB05F}" srcOrd="0" destOrd="0" presId="urn:microsoft.com/office/officeart/2005/8/layout/process2"/>
    <dgm:cxn modelId="{190C40FF-9BCC-4964-AF61-1FDF418C83D7}" type="presOf" srcId="{B53CEDA8-6E65-471F-A6EF-3A4A01181E4B}" destId="{6540E1E7-500A-46D5-9E19-3F669D72A3E3}" srcOrd="0" destOrd="0" presId="urn:microsoft.com/office/officeart/2005/8/layout/process2"/>
    <dgm:cxn modelId="{A3D81CD7-15B0-45BC-96E0-C8FBFF36EE5E}" type="presOf" srcId="{CD157DD3-E942-499A-A753-B3917584F323}" destId="{0597B47B-0AC3-418C-B91C-7872002626C5}" srcOrd="0" destOrd="0" presId="urn:microsoft.com/office/officeart/2005/8/layout/process2"/>
    <dgm:cxn modelId="{23DDBEEB-BC5A-498F-89C2-BDE67D34CE2E}" type="presOf" srcId="{38606508-72CC-4B59-B64B-3F65D2F8620C}" destId="{D4A74A8F-B8DD-4C78-AFA1-4F54A9AF8BAC}" srcOrd="1" destOrd="0" presId="urn:microsoft.com/office/officeart/2005/8/layout/process2"/>
    <dgm:cxn modelId="{6B46CE4A-EED6-498B-AB87-28C20A82FA28}" srcId="{374EAE1B-50B7-43AA-9F90-E84A84439E2F}" destId="{221918A7-2986-4B3B-B25B-14E3E5C1D56C}" srcOrd="2" destOrd="0" parTransId="{83169BA3-A3B6-48FD-A799-05931C379185}" sibTransId="{38606508-72CC-4B59-B64B-3F65D2F8620C}"/>
    <dgm:cxn modelId="{3027FCF8-CD3D-40CC-B36E-0C46981C5A7D}" srcId="{374EAE1B-50B7-43AA-9F90-E84A84439E2F}" destId="{B53CEDA8-6E65-471F-A6EF-3A4A01181E4B}" srcOrd="1" destOrd="0" parTransId="{171E7B9B-8439-493E-9041-E9965AD7A3B9}" sibTransId="{717565C6-1784-4615-BF65-FB9038CAD692}"/>
    <dgm:cxn modelId="{B9C6B4E1-540B-4B46-A999-5CD6BC2ECA0F}" type="presOf" srcId="{B0BB2C52-4405-47D4-8EEE-BF2F1E40CB0D}" destId="{48D88B29-E00B-4BA4-97C3-C9D5FBA8BDF3}" srcOrd="0" destOrd="0" presId="urn:microsoft.com/office/officeart/2005/8/layout/process2"/>
    <dgm:cxn modelId="{618819BE-2F69-4F44-9CE9-8C5243F37F7E}" srcId="{374EAE1B-50B7-43AA-9F90-E84A84439E2F}" destId="{CD157DD3-E942-499A-A753-B3917584F323}" srcOrd="3" destOrd="0" parTransId="{5F521B30-A661-4D5F-B9D5-AE4271F794FD}" sibTransId="{403176A6-B13B-401F-B3F3-78F2272D6043}"/>
    <dgm:cxn modelId="{F6234C7E-B16A-4B07-B867-086DBEA04F9C}" type="presOf" srcId="{717565C6-1784-4615-BF65-FB9038CAD692}" destId="{BD480479-0919-4712-B209-8D915B205456}" srcOrd="0" destOrd="0" presId="urn:microsoft.com/office/officeart/2005/8/layout/process2"/>
    <dgm:cxn modelId="{E9F5424E-77F0-4257-B729-A3A11D806E57}" type="presParOf" srcId="{3DD82875-A5EA-4312-8D7E-C733972DB05F}" destId="{B877BB6B-79C4-4842-81F5-3A72925704B9}" srcOrd="0" destOrd="0" presId="urn:microsoft.com/office/officeart/2005/8/layout/process2"/>
    <dgm:cxn modelId="{C89845BA-30A6-4F0E-953A-1D37C4DC39C4}" type="presParOf" srcId="{3DD82875-A5EA-4312-8D7E-C733972DB05F}" destId="{48D88B29-E00B-4BA4-97C3-C9D5FBA8BDF3}" srcOrd="1" destOrd="0" presId="urn:microsoft.com/office/officeart/2005/8/layout/process2"/>
    <dgm:cxn modelId="{59553E82-E1C6-4F35-A595-A58551214485}" type="presParOf" srcId="{48D88B29-E00B-4BA4-97C3-C9D5FBA8BDF3}" destId="{4AAC2430-87FA-4903-856B-E46E047E9510}" srcOrd="0" destOrd="0" presId="urn:microsoft.com/office/officeart/2005/8/layout/process2"/>
    <dgm:cxn modelId="{5B3019A6-CF3D-481B-BE0C-7ED19E03E6A1}" type="presParOf" srcId="{3DD82875-A5EA-4312-8D7E-C733972DB05F}" destId="{6540E1E7-500A-46D5-9E19-3F669D72A3E3}" srcOrd="2" destOrd="0" presId="urn:microsoft.com/office/officeart/2005/8/layout/process2"/>
    <dgm:cxn modelId="{254239CF-94DB-48AC-9B7F-9D5A46A0B714}" type="presParOf" srcId="{3DD82875-A5EA-4312-8D7E-C733972DB05F}" destId="{BD480479-0919-4712-B209-8D915B205456}" srcOrd="3" destOrd="0" presId="urn:microsoft.com/office/officeart/2005/8/layout/process2"/>
    <dgm:cxn modelId="{F5E99279-AE1F-44E7-88A0-E78956CF6833}" type="presParOf" srcId="{BD480479-0919-4712-B209-8D915B205456}" destId="{E6F38BA7-BEE5-40C0-B8C0-585C2CD580E0}" srcOrd="0" destOrd="0" presId="urn:microsoft.com/office/officeart/2005/8/layout/process2"/>
    <dgm:cxn modelId="{E99BB7AD-8296-4FC2-B9D7-B35E3CB998BF}" type="presParOf" srcId="{3DD82875-A5EA-4312-8D7E-C733972DB05F}" destId="{49D133C9-FB3F-48EB-B1B8-704700B13EFB}" srcOrd="4" destOrd="0" presId="urn:microsoft.com/office/officeart/2005/8/layout/process2"/>
    <dgm:cxn modelId="{291EEC0B-DF08-4366-A1BC-BB3374DF435E}" type="presParOf" srcId="{3DD82875-A5EA-4312-8D7E-C733972DB05F}" destId="{7B37D9A7-8B3C-4431-8D91-57D287652112}" srcOrd="5" destOrd="0" presId="urn:microsoft.com/office/officeart/2005/8/layout/process2"/>
    <dgm:cxn modelId="{F78B271D-74E0-46C4-AD7D-F932A5565C17}" type="presParOf" srcId="{7B37D9A7-8B3C-4431-8D91-57D287652112}" destId="{D4A74A8F-B8DD-4C78-AFA1-4F54A9AF8BAC}" srcOrd="0" destOrd="0" presId="urn:microsoft.com/office/officeart/2005/8/layout/process2"/>
    <dgm:cxn modelId="{CD20007D-8C02-4116-91E3-DFF288E099F1}" type="presParOf" srcId="{3DD82875-A5EA-4312-8D7E-C733972DB05F}" destId="{0597B47B-0AC3-418C-B91C-7872002626C5}"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7BB6B-79C4-4842-81F5-3A72925704B9}">
      <dsp:nvSpPr>
        <dsp:cNvPr id="0" name=""/>
        <dsp:cNvSpPr/>
      </dsp:nvSpPr>
      <dsp:spPr>
        <a:xfrm>
          <a:off x="3496329" y="2530"/>
          <a:ext cx="1694140" cy="941189"/>
        </a:xfrm>
        <a:prstGeom prst="roundRect">
          <a:avLst>
            <a:gd name="adj" fmla="val 10000"/>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[CO</a:t>
          </a:r>
          <a:r>
            <a:rPr lang="en-US" sz="2500" kern="1200" baseline="-25000" dirty="0" smtClean="0"/>
            <a:t>2</a:t>
          </a:r>
          <a:r>
            <a:rPr lang="en-US" sz="2500" kern="1200" dirty="0" smtClean="0"/>
            <a:t>]</a:t>
          </a:r>
          <a:r>
            <a:rPr lang="en-US" sz="2500" kern="1200" baseline="-25000" dirty="0" err="1" smtClean="0"/>
            <a:t>atm</a:t>
          </a:r>
          <a:endParaRPr lang="en-US" sz="2500" kern="1200" baseline="-25000" dirty="0"/>
        </a:p>
      </dsp:txBody>
      <dsp:txXfrm>
        <a:off x="3523895" y="30096"/>
        <a:ext cx="1639008" cy="886057"/>
      </dsp:txXfrm>
    </dsp:sp>
    <dsp:sp modelId="{48D88B29-E00B-4BA4-97C3-C9D5FBA8BDF3}">
      <dsp:nvSpPr>
        <dsp:cNvPr id="0" name=""/>
        <dsp:cNvSpPr/>
      </dsp:nvSpPr>
      <dsp:spPr>
        <a:xfrm rot="5400000">
          <a:off x="4166927" y="967248"/>
          <a:ext cx="352945" cy="4235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4216340" y="1002543"/>
        <a:ext cx="254121" cy="247062"/>
      </dsp:txXfrm>
    </dsp:sp>
    <dsp:sp modelId="{6540E1E7-500A-46D5-9E19-3F669D72A3E3}">
      <dsp:nvSpPr>
        <dsp:cNvPr id="0" name=""/>
        <dsp:cNvSpPr/>
      </dsp:nvSpPr>
      <dsp:spPr>
        <a:xfrm>
          <a:off x="3496329" y="1414313"/>
          <a:ext cx="1694140" cy="941189"/>
        </a:xfrm>
        <a:prstGeom prst="roundRect">
          <a:avLst>
            <a:gd name="adj" fmla="val 10000"/>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[CO</a:t>
          </a:r>
          <a:r>
            <a:rPr lang="en-US" sz="2500" kern="1200" baseline="-25000" dirty="0" smtClean="0"/>
            <a:t>2</a:t>
          </a:r>
          <a:r>
            <a:rPr lang="en-US" sz="2500" kern="1200" dirty="0" smtClean="0"/>
            <a:t>]</a:t>
          </a:r>
          <a:r>
            <a:rPr lang="en-US" sz="2500" kern="1200" baseline="-25000" dirty="0" smtClean="0"/>
            <a:t>water</a:t>
          </a:r>
        </a:p>
      </dsp:txBody>
      <dsp:txXfrm>
        <a:off x="3523895" y="1441879"/>
        <a:ext cx="1639008" cy="886057"/>
      </dsp:txXfrm>
    </dsp:sp>
    <dsp:sp modelId="{BD480479-0919-4712-B209-8D915B205456}">
      <dsp:nvSpPr>
        <dsp:cNvPr id="0" name=""/>
        <dsp:cNvSpPr/>
      </dsp:nvSpPr>
      <dsp:spPr>
        <a:xfrm rot="5400000">
          <a:off x="4166927" y="2379032"/>
          <a:ext cx="352945" cy="4235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4216340" y="2414327"/>
        <a:ext cx="254121" cy="247062"/>
      </dsp:txXfrm>
    </dsp:sp>
    <dsp:sp modelId="{49D133C9-FB3F-48EB-B1B8-704700B13EFB}">
      <dsp:nvSpPr>
        <dsp:cNvPr id="0" name=""/>
        <dsp:cNvSpPr/>
      </dsp:nvSpPr>
      <dsp:spPr>
        <a:xfrm>
          <a:off x="3496329" y="2826097"/>
          <a:ext cx="1694140" cy="941189"/>
        </a:xfrm>
        <a:prstGeom prst="roundRect">
          <a:avLst>
            <a:gd name="adj" fmla="val 10000"/>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Clam shell</a:t>
          </a:r>
          <a:endParaRPr lang="en-US" sz="2500" kern="1200" dirty="0"/>
        </a:p>
      </dsp:txBody>
      <dsp:txXfrm>
        <a:off x="3523895" y="2853663"/>
        <a:ext cx="1639008" cy="886057"/>
      </dsp:txXfrm>
    </dsp:sp>
    <dsp:sp modelId="{7B37D9A7-8B3C-4431-8D91-57D287652112}">
      <dsp:nvSpPr>
        <dsp:cNvPr id="0" name=""/>
        <dsp:cNvSpPr/>
      </dsp:nvSpPr>
      <dsp:spPr>
        <a:xfrm rot="5400000">
          <a:off x="4166927" y="3790816"/>
          <a:ext cx="352945" cy="4235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4216340" y="3826111"/>
        <a:ext cx="254121" cy="247062"/>
      </dsp:txXfrm>
    </dsp:sp>
    <dsp:sp modelId="{0597B47B-0AC3-418C-B91C-7872002626C5}">
      <dsp:nvSpPr>
        <dsp:cNvPr id="0" name=""/>
        <dsp:cNvSpPr/>
      </dsp:nvSpPr>
      <dsp:spPr>
        <a:xfrm>
          <a:off x="3496329" y="4237880"/>
          <a:ext cx="1694140" cy="941189"/>
        </a:xfrm>
        <a:prstGeom prst="roundRect">
          <a:avLst>
            <a:gd name="adj" fmla="val 10000"/>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Concrete (tabby)</a:t>
          </a:r>
          <a:endParaRPr lang="en-US" sz="2500" kern="1200" dirty="0"/>
        </a:p>
      </dsp:txBody>
      <dsp:txXfrm>
        <a:off x="3523895" y="4265446"/>
        <a:ext cx="1639008" cy="8860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E7E6F44-2A79-4C6D-A19D-1222F307AC49}" type="datetimeFigureOut">
              <a:rPr lang="en-US" smtClean="0"/>
              <a:t>1/8/15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4762B08-5006-4185-B42E-0C6AAC6F038D}" type="slidenum">
              <a:rPr lang="en-US" smtClean="0"/>
              <a:t>‹#›</a:t>
            </a:fld>
            <a:endParaRPr lang="en-US"/>
          </a:p>
        </p:txBody>
      </p:sp>
    </p:spTree>
    <p:extLst>
      <p:ext uri="{BB962C8B-B14F-4D97-AF65-F5344CB8AC3E}">
        <p14:creationId xmlns:p14="http://schemas.microsoft.com/office/powerpoint/2010/main" val="22742093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80621" y="95979"/>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275376" y="324578"/>
            <a:ext cx="6498158" cy="1724867"/>
          </a:xfrm>
        </p:spPr>
        <p:txBody>
          <a:bodyPr vert="horz" lIns="91440" tIns="45720" rIns="91440" bIns="45720" rtlCol="0" anchor="b" anchorCtr="0">
            <a:noAutofit/>
          </a:bodyPr>
          <a:lstStyle>
            <a:lvl1pPr marL="0" indent="0" algn="l"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275376" y="2099591"/>
            <a:ext cx="6498159" cy="916641"/>
          </a:xfrm>
        </p:spPr>
        <p:txBody>
          <a:bodyPr vert="horz" lIns="91440" tIns="45720" rIns="91440" bIns="45720" rtlCol="0">
            <a:normAutofit/>
          </a:bodyPr>
          <a:lstStyle>
            <a:lvl1pPr marL="0" indent="0" algn="l"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6AA9ACF3-06A2-4DE7-A87D-8B2F0CD54145}" type="datetimeFigureOut">
              <a:rPr lang="en-US" smtClean="0"/>
              <a:pPr>
                <a:defRPr/>
              </a:pPr>
              <a:t>1/8/15</a:t>
            </a:fld>
            <a:endParaRPr lang="en-US"/>
          </a:p>
        </p:txBody>
      </p:sp>
      <p:sp>
        <p:nvSpPr>
          <p:cNvPr id="5"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02BC1E8-CDA4-4CCE-A966-0BB9BFDB1B4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A912679-35D5-480C-BD41-EBD7EA6B043B}" type="datetimeFigureOut">
              <a:rPr lang="en-US" smtClean="0"/>
              <a:pPr>
                <a:defRPr/>
              </a:pPr>
              <a:t>1/8/15</a:t>
            </a:fld>
            <a:endParaRPr lang="en-US"/>
          </a:p>
        </p:txBody>
      </p:sp>
      <p:sp>
        <p:nvSpPr>
          <p:cNvPr id="7" name="Slide Number Placeholder 6"/>
          <p:cNvSpPr>
            <a:spLocks noGrp="1"/>
          </p:cNvSpPr>
          <p:nvPr>
            <p:ph type="sldNum" sz="quarter" idx="12"/>
          </p:nvPr>
        </p:nvSpPr>
        <p:spPr/>
        <p:txBody>
          <a:bodyPr/>
          <a:lstStyle/>
          <a:p>
            <a:pPr>
              <a:defRPr/>
            </a:pPr>
            <a:fld id="{52C3A056-CE8B-48CE-A475-3C4481F55792}" type="slidenum">
              <a:rPr lang="en-US" smtClean="0"/>
              <a:pPr>
                <a:defRPr/>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9928A6-A946-4411-8658-4FFE692256D5}" type="datetimeFigureOut">
              <a:rPr lang="en-US">
                <a:solidFill>
                  <a:prstClr val="black">
                    <a:tint val="75000"/>
                  </a:prstClr>
                </a:solidFill>
              </a:rPr>
              <a:pPr>
                <a:defRPr/>
              </a:pPr>
              <a:t>1/8/15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2B4BB6-5E9B-4AA0-8669-6FBC420EC56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06775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256DA7-E782-4FE2-A8F4-2F108C2A1CB5}" type="datetimeFigureOut">
              <a:rPr lang="en-US">
                <a:solidFill>
                  <a:prstClr val="black">
                    <a:tint val="75000"/>
                  </a:prstClr>
                </a:solidFill>
              </a:rPr>
              <a:pPr>
                <a:defRPr/>
              </a:pPr>
              <a:t>1/8/15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35621EC-8032-40C9-A6C5-26CA4F53BD7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53837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B030C0-FAD6-4125-95A0-D299A1D75B9D}" type="datetimeFigureOut">
              <a:rPr lang="en-US">
                <a:solidFill>
                  <a:prstClr val="black">
                    <a:tint val="75000"/>
                  </a:prstClr>
                </a:solidFill>
              </a:rPr>
              <a:pPr>
                <a:defRPr/>
              </a:pPr>
              <a:t>1/8/15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DA72C8-4093-48CB-820D-B4E217AA64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83425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358F3D4-2E4E-4CA2-A725-1D79AD95981C}" type="datetimeFigureOut">
              <a:rPr lang="en-US">
                <a:solidFill>
                  <a:prstClr val="black">
                    <a:tint val="75000"/>
                  </a:prstClr>
                </a:solidFill>
              </a:rPr>
              <a:pPr>
                <a:defRPr/>
              </a:pPr>
              <a:t>1/8/15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6AD238-5AB8-4562-AC92-76B669003C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4546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D63B51-52A9-438A-8A9B-EBD20A51E620}" type="datetimeFigureOut">
              <a:rPr lang="en-US">
                <a:solidFill>
                  <a:prstClr val="black">
                    <a:tint val="75000"/>
                  </a:prstClr>
                </a:solidFill>
              </a:rPr>
              <a:pPr>
                <a:defRPr/>
              </a:pPr>
              <a:t>1/8/15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2CD873-667B-40A7-BCD7-317B76980F5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08240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8DAF478-3FE7-4CC5-BBAE-4D58A3C5F2E9}" type="datetimeFigureOut">
              <a:rPr lang="en-US">
                <a:solidFill>
                  <a:prstClr val="black">
                    <a:tint val="75000"/>
                  </a:prstClr>
                </a:solidFill>
              </a:rPr>
              <a:pPr>
                <a:defRPr/>
              </a:pPr>
              <a:t>1/8/15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2E2E658-9531-48A0-8D8C-03A3E6E639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7280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E1BFA4-28BC-452F-ACC6-E54C2138D3D6}" type="datetimeFigureOut">
              <a:rPr lang="en-US">
                <a:solidFill>
                  <a:prstClr val="black">
                    <a:tint val="75000"/>
                  </a:prstClr>
                </a:solidFill>
              </a:rPr>
              <a:pPr>
                <a:defRPr/>
              </a:pPr>
              <a:t>1/8/15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33A97BD-BB09-4977-A49D-A2F6EC451D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74367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BBFD87-A047-4AE7-9193-D44E59DB4F32}" type="datetimeFigureOut">
              <a:rPr lang="en-US">
                <a:solidFill>
                  <a:prstClr val="black">
                    <a:tint val="75000"/>
                  </a:prstClr>
                </a:solidFill>
              </a:rPr>
              <a:pPr>
                <a:defRPr/>
              </a:pPr>
              <a:t>1/8/15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29E2208-2ECD-4AA5-BC77-A16D314238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99386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198BDB-741E-4482-99C9-69D6089AE39E}" type="datetimeFigureOut">
              <a:rPr lang="en-US">
                <a:solidFill>
                  <a:prstClr val="black">
                    <a:tint val="75000"/>
                  </a:prstClr>
                </a:solidFill>
              </a:rPr>
              <a:pPr>
                <a:defRPr/>
              </a:pPr>
              <a:t>1/8/15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6A6674-05EA-4AA7-B91F-DEF91E5873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5363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E5D9B203-16B1-4E9B-8B4E-09F8272D1A6E}" type="datetimeFigureOut">
              <a:rPr lang="en-US" smtClean="0"/>
              <a:pPr>
                <a:defRPr/>
              </a:pPr>
              <a:t>1/8/15</a:t>
            </a:fld>
            <a:endParaRPr lang="en-US"/>
          </a:p>
        </p:txBody>
      </p:sp>
      <p:sp>
        <p:nvSpPr>
          <p:cNvPr id="6" name="Slide Number Placeholder 5"/>
          <p:cNvSpPr>
            <a:spLocks noGrp="1"/>
          </p:cNvSpPr>
          <p:nvPr>
            <p:ph type="sldNum" sz="quarter" idx="12"/>
          </p:nvPr>
        </p:nvSpPr>
        <p:spPr/>
        <p:txBody>
          <a:bodyPr/>
          <a:lstStyle/>
          <a:p>
            <a:pPr>
              <a:defRPr/>
            </a:pPr>
            <a:fld id="{4BF5A664-BD8F-4338-B3E1-69B73A3FB101}" type="slidenum">
              <a:rPr lang="en-US" smtClean="0"/>
              <a:pPr>
                <a:defRPr/>
              </a:pPr>
              <a:t>‹#›</a:t>
            </a:fld>
            <a:endParaRPr lang="en-US"/>
          </a:p>
        </p:txBody>
      </p:sp>
      <p:sp>
        <p:nvSpPr>
          <p:cNvPr id="7"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A57B9C-D609-4326-8CF7-5DDEDECD5132}" type="datetimeFigureOut">
              <a:rPr lang="en-US">
                <a:solidFill>
                  <a:prstClr val="black">
                    <a:tint val="75000"/>
                  </a:prstClr>
                </a:solidFill>
              </a:rPr>
              <a:pPr>
                <a:defRPr/>
              </a:pPr>
              <a:t>1/8/15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7A9A936-8E38-4CA6-A437-EBA59139C50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0887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6CFBB7-46F2-4114-B55C-EC5E352A23F9}" type="datetimeFigureOut">
              <a:rPr lang="en-US">
                <a:solidFill>
                  <a:prstClr val="black">
                    <a:tint val="75000"/>
                  </a:prstClr>
                </a:solidFill>
              </a:rPr>
              <a:pPr>
                <a:defRPr/>
              </a:pPr>
              <a:t>1/8/15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766FB1B-C9E2-4552-A26D-09EDDB5AA75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5054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11073"/>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1629301"/>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8AD136E0-B5A2-40FE-9BD5-B0B813878702}" type="datetimeFigureOut">
              <a:rPr lang="en-US" smtClean="0"/>
              <a:pPr>
                <a:defRPr/>
              </a:pPr>
              <a:t>1/8/15</a:t>
            </a:fld>
            <a:endParaRPr lang="en-US"/>
          </a:p>
        </p:txBody>
      </p:sp>
      <p:sp>
        <p:nvSpPr>
          <p:cNvPr id="6" name="Slide Number Placeholder 5"/>
          <p:cNvSpPr>
            <a:spLocks noGrp="1"/>
          </p:cNvSpPr>
          <p:nvPr>
            <p:ph type="sldNum" sz="quarter" idx="12"/>
          </p:nvPr>
        </p:nvSpPr>
        <p:spPr/>
        <p:txBody>
          <a:bodyPr/>
          <a:lstStyle/>
          <a:p>
            <a:pPr>
              <a:defRPr/>
            </a:pPr>
            <a:fld id="{BFA7B73C-CC5A-4DAD-BE2D-A07F419D3C6E}" type="slidenum">
              <a:rPr lang="en-US" smtClean="0"/>
              <a:pPr>
                <a:defRPr/>
              </a:pPr>
              <a:t>‹#›</a:t>
            </a:fld>
            <a:endParaRPr lang="en-US"/>
          </a:p>
        </p:txBody>
      </p:sp>
      <p:sp>
        <p:nvSpPr>
          <p:cNvPr id="9" name="Picture Placeholder 2"/>
          <p:cNvSpPr>
            <a:spLocks noGrp="1"/>
          </p:cNvSpPr>
          <p:nvPr>
            <p:ph type="pic" idx="13"/>
          </p:nvPr>
        </p:nvSpPr>
        <p:spPr>
          <a:xfrm>
            <a:off x="370980" y="2917176"/>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14AC583F-EF88-4B64-A459-89DBDCEDA926}" type="datetimeFigureOut">
              <a:rPr lang="en-US" smtClean="0"/>
              <a:pPr>
                <a:defRPr/>
              </a:pPr>
              <a:t>1/8/15</a:t>
            </a:fld>
            <a:endParaRPr lang="en-US"/>
          </a:p>
        </p:txBody>
      </p:sp>
      <p:sp>
        <p:nvSpPr>
          <p:cNvPr id="6" name="Slide Number Placeholder 5"/>
          <p:cNvSpPr>
            <a:spLocks noGrp="1"/>
          </p:cNvSpPr>
          <p:nvPr>
            <p:ph type="sldNum" sz="quarter" idx="12"/>
          </p:nvPr>
        </p:nvSpPr>
        <p:spPr/>
        <p:txBody>
          <a:bodyPr/>
          <a:lstStyle/>
          <a:p>
            <a:pPr>
              <a:defRPr/>
            </a:pPr>
            <a:fld id="{2BB1FE8F-2DB0-40B4-93C2-BD9BC54F652B}" type="slidenum">
              <a:rPr lang="en-US" smtClean="0"/>
              <a:pPr>
                <a:defRPr/>
              </a:pPr>
              <a:t>‹#›</a:t>
            </a:fld>
            <a:endParaRPr lang="en-US"/>
          </a:p>
        </p:txBody>
      </p:sp>
      <p:sp>
        <p:nvSpPr>
          <p:cNvPr id="7" name="Title 1"/>
          <p:cNvSpPr>
            <a:spLocks noGrp="1"/>
          </p:cNvSpPr>
          <p:nvPr>
            <p:ph type="ctrTitle"/>
          </p:nvPr>
        </p:nvSpPr>
        <p:spPr>
          <a:xfrm>
            <a:off x="363538" y="211073"/>
            <a:ext cx="8416925" cy="1470025"/>
          </a:xfrm>
        </p:spPr>
        <p:txBody>
          <a:bodyPr/>
          <a:lstStyle/>
          <a:p>
            <a:r>
              <a:rPr lang="en-US" smtClean="0"/>
              <a:t>Click to edit Master title style</a:t>
            </a:r>
            <a:endParaRPr dirty="0"/>
          </a:p>
        </p:txBody>
      </p:sp>
      <p:sp>
        <p:nvSpPr>
          <p:cNvPr id="8" name="Subtitle 2"/>
          <p:cNvSpPr>
            <a:spLocks noGrp="1"/>
          </p:cNvSpPr>
          <p:nvPr>
            <p:ph type="subTitle" idx="1"/>
          </p:nvPr>
        </p:nvSpPr>
        <p:spPr>
          <a:xfrm>
            <a:off x="363538" y="1629301"/>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AFD41808-E7D5-4BFA-9DBC-BFB1A1956312}" type="datetimeFigureOut">
              <a:rPr lang="en-US" smtClean="0"/>
              <a:pPr>
                <a:defRPr/>
              </a:pPr>
              <a:t>1/8/15</a:t>
            </a:fld>
            <a:endParaRPr lang="en-US"/>
          </a:p>
        </p:txBody>
      </p:sp>
      <p:sp>
        <p:nvSpPr>
          <p:cNvPr id="7" name="Slide Number Placeholder 6"/>
          <p:cNvSpPr>
            <a:spLocks noGrp="1"/>
          </p:cNvSpPr>
          <p:nvPr>
            <p:ph type="sldNum" sz="quarter" idx="12"/>
          </p:nvPr>
        </p:nvSpPr>
        <p:spPr/>
        <p:txBody>
          <a:bodyPr/>
          <a:lstStyle/>
          <a:p>
            <a:pPr>
              <a:defRPr/>
            </a:pPr>
            <a:fld id="{5CEA749F-8688-41CD-926E-F8C4592A973B}" type="slidenum">
              <a:rPr lang="en-US" smtClean="0"/>
              <a:pPr>
                <a:defRPr/>
              </a:pPr>
              <a:t>‹#›</a:t>
            </a:fld>
            <a:endParaRPr lang="en-US"/>
          </a:p>
        </p:txBody>
      </p:sp>
      <p:sp>
        <p:nvSpPr>
          <p:cNvPr id="8"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fld id="{2DAB8132-3506-47F0-BFA0-45896651F0D0}" type="datetimeFigureOut">
              <a:rPr lang="en-US" smtClean="0"/>
              <a:pPr>
                <a:defRPr/>
              </a:pPr>
              <a:t>1/8/15</a:t>
            </a:fld>
            <a:endParaRPr lang="en-US"/>
          </a:p>
        </p:txBody>
      </p:sp>
      <p:sp>
        <p:nvSpPr>
          <p:cNvPr id="9" name="Slide Number Placeholder 8"/>
          <p:cNvSpPr>
            <a:spLocks noGrp="1"/>
          </p:cNvSpPr>
          <p:nvPr>
            <p:ph type="sldNum" sz="quarter" idx="12"/>
          </p:nvPr>
        </p:nvSpPr>
        <p:spPr/>
        <p:txBody>
          <a:bodyPr/>
          <a:lstStyle/>
          <a:p>
            <a:pPr>
              <a:defRPr/>
            </a:pPr>
            <a:fld id="{F12693E3-D952-409D-BF94-72A392ECE31E}" type="slidenum">
              <a:rPr lang="en-US" smtClean="0"/>
              <a:pPr>
                <a:defRPr/>
              </a:pPr>
              <a:t>‹#›</a:t>
            </a:fld>
            <a:endParaRPr lang="en-US"/>
          </a:p>
        </p:txBody>
      </p:sp>
      <p:sp>
        <p:nvSpPr>
          <p:cNvPr id="10"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60669B5D-5F59-42BA-AD1A-C421EC2E3AF8}" type="datetimeFigureOut">
              <a:rPr lang="en-US" smtClean="0"/>
              <a:pPr>
                <a:defRPr/>
              </a:pPr>
              <a:t>1/8/15</a:t>
            </a:fld>
            <a:endParaRPr lang="en-US"/>
          </a:p>
        </p:txBody>
      </p:sp>
      <p:sp>
        <p:nvSpPr>
          <p:cNvPr id="5" name="Slide Number Placeholder 4"/>
          <p:cNvSpPr>
            <a:spLocks noGrp="1"/>
          </p:cNvSpPr>
          <p:nvPr>
            <p:ph type="sldNum" sz="quarter" idx="12"/>
          </p:nvPr>
        </p:nvSpPr>
        <p:spPr/>
        <p:txBody>
          <a:bodyPr/>
          <a:lstStyle/>
          <a:p>
            <a:pPr>
              <a:defRPr/>
            </a:pPr>
            <a:fld id="{044CB9EE-9933-4C1F-BDB2-FAB73B04049D}" type="slidenum">
              <a:rPr lang="en-US" smtClean="0"/>
              <a:pPr>
                <a:defRPr/>
              </a:pPr>
              <a:t>‹#›</a:t>
            </a:fld>
            <a:endParaRPr lang="en-US"/>
          </a:p>
        </p:txBody>
      </p:sp>
      <p:sp>
        <p:nvSpPr>
          <p:cNvPr id="6"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38CB2B6-E110-42EF-A77F-FA062B462B18}" type="datetimeFigureOut">
              <a:rPr lang="en-US" smtClean="0"/>
              <a:pPr>
                <a:defRPr/>
              </a:pPr>
              <a:t>1/8/15</a:t>
            </a:fld>
            <a:endParaRPr lang="en-US"/>
          </a:p>
        </p:txBody>
      </p:sp>
      <p:sp>
        <p:nvSpPr>
          <p:cNvPr id="4" name="Slide Number Placeholder 3"/>
          <p:cNvSpPr>
            <a:spLocks noGrp="1"/>
          </p:cNvSpPr>
          <p:nvPr>
            <p:ph type="sldNum" sz="quarter" idx="12"/>
          </p:nvPr>
        </p:nvSpPr>
        <p:spPr/>
        <p:txBody>
          <a:bodyPr/>
          <a:lstStyle/>
          <a:p>
            <a:pPr>
              <a:defRPr/>
            </a:pPr>
            <a:fld id="{CC66C032-A48C-44ED-BB76-B9EF99DBCEDB}" type="slidenum">
              <a:rPr lang="en-US" smtClean="0"/>
              <a:pPr>
                <a:defRPr/>
              </a:pPr>
              <a:t>‹#›</a:t>
            </a:fld>
            <a:endParaRPr lang="en-US"/>
          </a:p>
        </p:txBody>
      </p:sp>
      <p:sp>
        <p:nvSpPr>
          <p:cNvPr id="5"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18254" y="368300"/>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03615"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18254" y="1544284"/>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1A8748E-F9FF-4C06-8B44-2957D9937B41}" type="datetimeFigureOut">
              <a:rPr lang="en-US" smtClean="0"/>
              <a:pPr>
                <a:defRPr/>
              </a:pPr>
              <a:t>1/8/15</a:t>
            </a:fld>
            <a:endParaRPr lang="en-US"/>
          </a:p>
        </p:txBody>
      </p:sp>
      <p:sp>
        <p:nvSpPr>
          <p:cNvPr id="7" name="Slide Number Placeholder 6"/>
          <p:cNvSpPr>
            <a:spLocks noGrp="1"/>
          </p:cNvSpPr>
          <p:nvPr>
            <p:ph type="sldNum" sz="quarter" idx="12"/>
          </p:nvPr>
        </p:nvSpPr>
        <p:spPr/>
        <p:txBody>
          <a:bodyPr/>
          <a:lstStyle/>
          <a:p>
            <a:pPr>
              <a:defRPr/>
            </a:pPr>
            <a:fld id="{4A62F0AA-57BD-460B-ACA8-90169F120F3A}" type="slidenum">
              <a:rPr lang="en-US" smtClean="0"/>
              <a:pPr>
                <a:defRPr/>
              </a:pPr>
              <a:t>‹#›</a:t>
            </a:fld>
            <a:endParaRPr lang="en-US"/>
          </a:p>
        </p:txBody>
      </p:sp>
      <p:sp>
        <p:nvSpPr>
          <p:cNvPr id="8" name="Footer Placeholder 4"/>
          <p:cNvSpPr>
            <a:spLocks noGrp="1"/>
          </p:cNvSpPr>
          <p:nvPr>
            <p:ph type="ftr" sz="quarter" idx="11"/>
          </p:nvPr>
        </p:nvSpPr>
        <p:spPr>
          <a:xfrm>
            <a:off x="2252685" y="6458230"/>
            <a:ext cx="3362581" cy="365125"/>
          </a:xfrm>
          <a:prstGeom prst="rect">
            <a:avLst/>
          </a:prstGeo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2"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764306" y="6451817"/>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8AD136E0-B5A2-40FE-9BD5-B0B813878702}" type="datetimeFigureOut">
              <a:rPr lang="en-US" smtClean="0"/>
              <a:pPr>
                <a:defRPr/>
              </a:pPr>
              <a:t>1/8/15</a:t>
            </a:fld>
            <a:endParaRPr lang="en-US"/>
          </a:p>
        </p:txBody>
      </p:sp>
      <p:sp>
        <p:nvSpPr>
          <p:cNvPr id="6" name="Slide Number Placeholder 5"/>
          <p:cNvSpPr>
            <a:spLocks noGrp="1"/>
          </p:cNvSpPr>
          <p:nvPr>
            <p:ph type="sldNum" sz="quarter" idx="4"/>
          </p:nvPr>
        </p:nvSpPr>
        <p:spPr>
          <a:xfrm>
            <a:off x="7897906" y="6451817"/>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BFA7B73C-CC5A-4DAD-BE2D-A07F419D3C6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Lst>
  <p:txStyles>
    <p:titleStyle>
      <a:lvl1pPr algn="l"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CA3D43D-F293-4F14-98E6-2033228AD0B8}" type="datetimeFigureOut">
              <a:rPr lang="en-US">
                <a:solidFill>
                  <a:prstClr val="black">
                    <a:tint val="75000"/>
                  </a:prstClr>
                </a:solidFill>
              </a:rPr>
              <a:pPr>
                <a:defRPr/>
              </a:pPr>
              <a:t>1/8/15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B87F25-9F6B-491C-9CEF-A1271BEAA9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400533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 Id="rId3"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8600" y="1752600"/>
            <a:ext cx="6477000" cy="1470025"/>
          </a:xfrm>
        </p:spPr>
        <p:txBody>
          <a:bodyPr>
            <a:noAutofit/>
          </a:bodyPr>
          <a:lstStyle/>
          <a:p>
            <a:pPr fontAlgn="auto">
              <a:spcAft>
                <a:spcPts val="0"/>
              </a:spcAft>
              <a:defRPr/>
            </a:pPr>
            <a:r>
              <a:rPr lang="en-US" sz="4400" dirty="0" smtClean="0"/>
              <a:t>How much for the carbon in the air? </a:t>
            </a:r>
            <a:r>
              <a:rPr lang="en-US" sz="3600" dirty="0" smtClean="0"/>
              <a:t>Understanding a Biogeochemical Cycle by Developing a Business Plan to Sequester Carbon </a:t>
            </a:r>
          </a:p>
        </p:txBody>
      </p:sp>
      <p:sp>
        <p:nvSpPr>
          <p:cNvPr id="3" name="Subtitle 2"/>
          <p:cNvSpPr>
            <a:spLocks noGrp="1"/>
          </p:cNvSpPr>
          <p:nvPr>
            <p:ph type="subTitle" idx="1"/>
          </p:nvPr>
        </p:nvSpPr>
        <p:spPr>
          <a:xfrm>
            <a:off x="1219200" y="3810000"/>
            <a:ext cx="6400800" cy="2133600"/>
          </a:xfrm>
        </p:spPr>
        <p:txBody>
          <a:bodyPr>
            <a:normAutofit lnSpcReduction="10000"/>
          </a:bodyPr>
          <a:lstStyle/>
          <a:p>
            <a:pPr marR="0">
              <a:lnSpc>
                <a:spcPct val="80000"/>
              </a:lnSpc>
              <a:buFont typeface="Arial" charset="0"/>
              <a:buNone/>
            </a:pPr>
            <a:r>
              <a:rPr lang="en-US" sz="3500" dirty="0" smtClean="0"/>
              <a:t>David R. Bowne, Ph.D.</a:t>
            </a:r>
          </a:p>
          <a:p>
            <a:pPr marR="0">
              <a:lnSpc>
                <a:spcPct val="80000"/>
              </a:lnSpc>
              <a:buFont typeface="Arial" charset="0"/>
              <a:buNone/>
            </a:pPr>
            <a:r>
              <a:rPr lang="en-US" sz="2800" dirty="0" smtClean="0"/>
              <a:t>Associate Professor</a:t>
            </a:r>
          </a:p>
          <a:p>
            <a:pPr marR="0">
              <a:lnSpc>
                <a:spcPct val="80000"/>
              </a:lnSpc>
              <a:buFont typeface="Arial" charset="0"/>
              <a:buNone/>
            </a:pPr>
            <a:r>
              <a:rPr lang="en-US" sz="2400" dirty="0" smtClean="0"/>
              <a:t>Elizabethtown College</a:t>
            </a:r>
          </a:p>
          <a:p>
            <a:pPr marR="0">
              <a:lnSpc>
                <a:spcPct val="80000"/>
              </a:lnSpc>
              <a:buFont typeface="Arial" charset="0"/>
              <a:buNone/>
            </a:pPr>
            <a:r>
              <a:rPr lang="en-US" sz="2400" dirty="0" smtClean="0"/>
              <a:t>Department of Biology</a:t>
            </a:r>
          </a:p>
          <a:p>
            <a:pPr marR="0">
              <a:lnSpc>
                <a:spcPct val="80000"/>
              </a:lnSpc>
              <a:buFont typeface="Arial" charset="0"/>
              <a:buNone/>
            </a:pPr>
            <a:r>
              <a:rPr lang="en-US" sz="2400" dirty="0" smtClean="0"/>
              <a:t>Elizabethtown, PA, USA</a:t>
            </a:r>
          </a:p>
          <a:p>
            <a:pPr marR="0">
              <a:lnSpc>
                <a:spcPct val="80000"/>
              </a:lnSpc>
              <a:buFont typeface="Arial" charset="0"/>
              <a:buNone/>
            </a:pPr>
            <a:r>
              <a:rPr lang="en-US" sz="2400" dirty="0" smtClean="0"/>
              <a:t>bowned@etown.edu</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p:cNvGrpSpPr>
          <p:nvPr/>
        </p:nvGrpSpPr>
        <p:grpSpPr bwMode="auto">
          <a:xfrm>
            <a:off x="2057400" y="0"/>
            <a:ext cx="5114925" cy="1219200"/>
            <a:chOff x="2057400" y="0"/>
            <a:chExt cx="5114925" cy="1219200"/>
          </a:xfrm>
        </p:grpSpPr>
        <p:grpSp>
          <p:nvGrpSpPr>
            <p:cNvPr id="15408" name="Group 2"/>
            <p:cNvGrpSpPr>
              <a:grpSpLocks noChangeAspect="1"/>
            </p:cNvGrpSpPr>
            <p:nvPr/>
          </p:nvGrpSpPr>
          <p:grpSpPr bwMode="auto">
            <a:xfrm>
              <a:off x="5562600" y="0"/>
              <a:ext cx="1609725" cy="1219200"/>
              <a:chOff x="304800" y="304800"/>
              <a:chExt cx="8342313" cy="6318250"/>
            </a:xfrm>
          </p:grpSpPr>
          <p:pic>
            <p:nvPicPr>
              <p:cNvPr id="15410" name="Picture 2" descr="C:\Documents and Settings\bowned\My Documents\teaching\Spring2009\Bio103\textbook_pictures\ch21\ch21\fig_21_06b.jpg"/>
              <p:cNvPicPr>
                <a:picLocks noChangeAspect="1" noChangeArrowheads="1"/>
              </p:cNvPicPr>
              <p:nvPr/>
            </p:nvPicPr>
            <p:blipFill>
              <a:blip r:embed="rId2" cstate="print"/>
              <a:srcRect/>
              <a:stretch>
                <a:fillRect/>
              </a:stretch>
            </p:blipFill>
            <p:spPr bwMode="auto">
              <a:xfrm>
                <a:off x="4648200" y="304800"/>
                <a:ext cx="3998913" cy="6242050"/>
              </a:xfrm>
              <a:prstGeom prst="rect">
                <a:avLst/>
              </a:prstGeom>
              <a:noFill/>
              <a:ln w="9525">
                <a:noFill/>
                <a:miter lim="800000"/>
                <a:headEnd/>
                <a:tailEnd/>
              </a:ln>
            </p:spPr>
          </p:pic>
          <p:pic>
            <p:nvPicPr>
              <p:cNvPr id="15411" name="Picture 3" descr="C:\Documents and Settings\bowned\My Documents\teaching\Spring2009\Bio103\textbook_pictures\ch21\ch21\fig_21_06a.jpg"/>
              <p:cNvPicPr>
                <a:picLocks noChangeAspect="1" noChangeArrowheads="1"/>
              </p:cNvPicPr>
              <p:nvPr/>
            </p:nvPicPr>
            <p:blipFill>
              <a:blip r:embed="rId3" cstate="print"/>
              <a:srcRect/>
              <a:stretch>
                <a:fillRect/>
              </a:stretch>
            </p:blipFill>
            <p:spPr bwMode="auto">
              <a:xfrm>
                <a:off x="304800" y="381000"/>
                <a:ext cx="4041775" cy="6242050"/>
              </a:xfrm>
              <a:prstGeom prst="rect">
                <a:avLst/>
              </a:prstGeom>
              <a:noFill/>
              <a:ln w="9525">
                <a:noFill/>
                <a:miter lim="800000"/>
                <a:headEnd/>
                <a:tailEnd/>
              </a:ln>
            </p:spPr>
          </p:pic>
        </p:grpSp>
        <p:sp>
          <p:nvSpPr>
            <p:cNvPr id="15409" name="TextBox 5"/>
            <p:cNvSpPr txBox="1">
              <a:spLocks noChangeArrowheads="1"/>
            </p:cNvSpPr>
            <p:nvPr/>
          </p:nvSpPr>
          <p:spPr bwMode="auto">
            <a:xfrm>
              <a:off x="2057400" y="152400"/>
              <a:ext cx="3581400" cy="461963"/>
            </a:xfrm>
            <a:prstGeom prst="rect">
              <a:avLst/>
            </a:prstGeom>
            <a:noFill/>
            <a:ln w="9525">
              <a:noFill/>
              <a:miter lim="800000"/>
              <a:headEnd/>
              <a:tailEnd/>
            </a:ln>
          </p:spPr>
          <p:txBody>
            <a:bodyPr>
              <a:spAutoFit/>
            </a:bodyPr>
            <a:lstStyle/>
            <a:p>
              <a:pPr algn="ctr"/>
              <a:r>
                <a:rPr lang="en-US" sz="2400"/>
                <a:t>Glaciers are melting</a:t>
              </a:r>
            </a:p>
          </p:txBody>
        </p:sp>
      </p:grpSp>
      <p:sp>
        <p:nvSpPr>
          <p:cNvPr id="13316" name="TextBox 6"/>
          <p:cNvSpPr txBox="1">
            <a:spLocks noChangeArrowheads="1"/>
          </p:cNvSpPr>
          <p:nvPr/>
        </p:nvSpPr>
        <p:spPr bwMode="auto">
          <a:xfrm>
            <a:off x="2133600" y="1219200"/>
            <a:ext cx="3505200" cy="461963"/>
          </a:xfrm>
          <a:prstGeom prst="rect">
            <a:avLst/>
          </a:prstGeom>
          <a:noFill/>
          <a:ln w="9525">
            <a:noFill/>
            <a:miter lim="800000"/>
            <a:headEnd/>
            <a:tailEnd/>
          </a:ln>
        </p:spPr>
        <p:txBody>
          <a:bodyPr>
            <a:spAutoFit/>
          </a:bodyPr>
          <a:lstStyle/>
          <a:p>
            <a:r>
              <a:rPr lang="en-US" sz="2400"/>
              <a:t>Global climate change</a:t>
            </a:r>
          </a:p>
        </p:txBody>
      </p:sp>
      <p:grpSp>
        <p:nvGrpSpPr>
          <p:cNvPr id="4" name="Group 63"/>
          <p:cNvGrpSpPr>
            <a:grpSpLocks/>
          </p:cNvGrpSpPr>
          <p:nvPr/>
        </p:nvGrpSpPr>
        <p:grpSpPr bwMode="auto">
          <a:xfrm>
            <a:off x="7924800" y="3722688"/>
            <a:ext cx="838200" cy="2906712"/>
            <a:chOff x="7924800" y="3722688"/>
            <a:chExt cx="838200" cy="2906712"/>
          </a:xfrm>
        </p:grpSpPr>
        <p:sp>
          <p:nvSpPr>
            <p:cNvPr id="32" name="Right Brace 31"/>
            <p:cNvSpPr/>
            <p:nvPr/>
          </p:nvSpPr>
          <p:spPr>
            <a:xfrm>
              <a:off x="8001000" y="5410200"/>
              <a:ext cx="762000" cy="1219200"/>
            </a:xfrm>
            <a:prstGeom prst="rightBrace">
              <a:avLst/>
            </a:prstGeom>
            <a:ln w="476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5" name="Straight Arrow Connector 34"/>
            <p:cNvCxnSpPr>
              <a:stCxn id="32" idx="1"/>
              <a:endCxn id="15377" idx="2"/>
            </p:cNvCxnSpPr>
            <p:nvPr/>
          </p:nvCxnSpPr>
          <p:spPr>
            <a:xfrm rot="10800000">
              <a:off x="7924800" y="3722688"/>
              <a:ext cx="838200" cy="2297112"/>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5" name="Group 49"/>
          <p:cNvGrpSpPr>
            <a:grpSpLocks/>
          </p:cNvGrpSpPr>
          <p:nvPr/>
        </p:nvGrpSpPr>
        <p:grpSpPr bwMode="auto">
          <a:xfrm>
            <a:off x="5715000" y="1752600"/>
            <a:ext cx="1524000" cy="646113"/>
            <a:chOff x="5715000" y="1752600"/>
            <a:chExt cx="1524000" cy="646113"/>
          </a:xfrm>
        </p:grpSpPr>
        <p:sp>
          <p:nvSpPr>
            <p:cNvPr id="15404" name="TextBox 17"/>
            <p:cNvSpPr txBox="1">
              <a:spLocks noChangeArrowheads="1"/>
            </p:cNvSpPr>
            <p:nvPr/>
          </p:nvSpPr>
          <p:spPr bwMode="auto">
            <a:xfrm>
              <a:off x="6248400" y="1752600"/>
              <a:ext cx="990600" cy="646113"/>
            </a:xfrm>
            <a:prstGeom prst="rect">
              <a:avLst/>
            </a:prstGeom>
            <a:noFill/>
            <a:ln w="9525">
              <a:noFill/>
              <a:miter lim="800000"/>
              <a:headEnd/>
              <a:tailEnd/>
            </a:ln>
          </p:spPr>
          <p:txBody>
            <a:bodyPr>
              <a:spAutoFit/>
            </a:bodyPr>
            <a:lstStyle/>
            <a:p>
              <a:r>
                <a:rPr lang="en-US"/>
                <a:t>HOW &amp; WHY?</a:t>
              </a:r>
            </a:p>
          </p:txBody>
        </p:sp>
        <p:cxnSp>
          <p:nvCxnSpPr>
            <p:cNvPr id="38" name="Straight Arrow Connector 37"/>
            <p:cNvCxnSpPr>
              <a:stCxn id="15382" idx="3"/>
              <a:endCxn id="15404" idx="1"/>
            </p:cNvCxnSpPr>
            <p:nvPr/>
          </p:nvCxnSpPr>
          <p:spPr>
            <a:xfrm flipV="1">
              <a:off x="5715000" y="2076450"/>
              <a:ext cx="533400" cy="180975"/>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6" name="Group 64"/>
          <p:cNvGrpSpPr>
            <a:grpSpLocks/>
          </p:cNvGrpSpPr>
          <p:nvPr/>
        </p:nvGrpSpPr>
        <p:grpSpPr bwMode="auto">
          <a:xfrm>
            <a:off x="7010400" y="1219200"/>
            <a:ext cx="2133600" cy="1789113"/>
            <a:chOff x="7010400" y="1219200"/>
            <a:chExt cx="2133600" cy="1789113"/>
          </a:xfrm>
        </p:grpSpPr>
        <p:sp>
          <p:nvSpPr>
            <p:cNvPr id="15400" name="TextBox 18"/>
            <p:cNvSpPr txBox="1">
              <a:spLocks noChangeArrowheads="1"/>
            </p:cNvSpPr>
            <p:nvPr/>
          </p:nvSpPr>
          <p:spPr bwMode="auto">
            <a:xfrm>
              <a:off x="7010400" y="1219200"/>
              <a:ext cx="1905000" cy="369888"/>
            </a:xfrm>
            <a:prstGeom prst="rect">
              <a:avLst/>
            </a:prstGeom>
            <a:noFill/>
            <a:ln w="9525">
              <a:noFill/>
              <a:miter lim="800000"/>
              <a:headEnd/>
              <a:tailEnd/>
            </a:ln>
          </p:spPr>
          <p:txBody>
            <a:bodyPr>
              <a:spAutoFit/>
            </a:bodyPr>
            <a:lstStyle/>
            <a:p>
              <a:r>
                <a:rPr lang="en-US"/>
                <a:t>Ford conspiracy</a:t>
              </a:r>
            </a:p>
          </p:txBody>
        </p:sp>
        <p:cxnSp>
          <p:nvCxnSpPr>
            <p:cNvPr id="40" name="Straight Arrow Connector 39"/>
            <p:cNvCxnSpPr/>
            <p:nvPr/>
          </p:nvCxnSpPr>
          <p:spPr>
            <a:xfrm flipV="1">
              <a:off x="7239000" y="1600200"/>
              <a:ext cx="457200" cy="3048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
          <p:nvSpPr>
            <p:cNvPr id="15402" name="TextBox 19"/>
            <p:cNvSpPr txBox="1">
              <a:spLocks noChangeArrowheads="1"/>
            </p:cNvSpPr>
            <p:nvPr/>
          </p:nvSpPr>
          <p:spPr bwMode="auto">
            <a:xfrm>
              <a:off x="7315200" y="2362200"/>
              <a:ext cx="1828800" cy="646113"/>
            </a:xfrm>
            <a:prstGeom prst="rect">
              <a:avLst/>
            </a:prstGeom>
            <a:noFill/>
            <a:ln w="9525">
              <a:noFill/>
              <a:miter lim="800000"/>
              <a:headEnd/>
              <a:tailEnd/>
            </a:ln>
          </p:spPr>
          <p:txBody>
            <a:bodyPr>
              <a:spAutoFit/>
            </a:bodyPr>
            <a:lstStyle/>
            <a:p>
              <a:r>
                <a:rPr lang="en-US"/>
                <a:t>Negative externality</a:t>
              </a:r>
            </a:p>
          </p:txBody>
        </p:sp>
        <p:cxnSp>
          <p:nvCxnSpPr>
            <p:cNvPr id="41" name="Straight Arrow Connector 40"/>
            <p:cNvCxnSpPr/>
            <p:nvPr/>
          </p:nvCxnSpPr>
          <p:spPr>
            <a:xfrm>
              <a:off x="7239000" y="1905000"/>
              <a:ext cx="533400" cy="3810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7" name="Group 48"/>
          <p:cNvGrpSpPr>
            <a:grpSpLocks/>
          </p:cNvGrpSpPr>
          <p:nvPr/>
        </p:nvGrpSpPr>
        <p:grpSpPr bwMode="auto">
          <a:xfrm>
            <a:off x="609600" y="2971800"/>
            <a:ext cx="2057400" cy="369888"/>
            <a:chOff x="609600" y="2971800"/>
            <a:chExt cx="2057400" cy="369888"/>
          </a:xfrm>
        </p:grpSpPr>
        <p:sp>
          <p:nvSpPr>
            <p:cNvPr id="15398" name="TextBox 16"/>
            <p:cNvSpPr txBox="1">
              <a:spLocks noChangeArrowheads="1"/>
            </p:cNvSpPr>
            <p:nvPr/>
          </p:nvSpPr>
          <p:spPr bwMode="auto">
            <a:xfrm>
              <a:off x="609600" y="2971800"/>
              <a:ext cx="1066800" cy="369888"/>
            </a:xfrm>
            <a:prstGeom prst="rect">
              <a:avLst/>
            </a:prstGeom>
            <a:solidFill>
              <a:srgbClr val="8BE1FF"/>
            </a:solidFill>
            <a:ln w="9525">
              <a:noFill/>
              <a:miter lim="800000"/>
              <a:headEnd/>
              <a:tailEnd/>
            </a:ln>
          </p:spPr>
          <p:txBody>
            <a:bodyPr>
              <a:spAutoFit/>
            </a:bodyPr>
            <a:lstStyle/>
            <a:p>
              <a:r>
                <a:rPr lang="en-US"/>
                <a:t>Explain</a:t>
              </a:r>
            </a:p>
          </p:txBody>
        </p:sp>
        <p:cxnSp>
          <p:nvCxnSpPr>
            <p:cNvPr id="44" name="Straight Arrow Connector 43"/>
            <p:cNvCxnSpPr/>
            <p:nvPr/>
          </p:nvCxnSpPr>
          <p:spPr>
            <a:xfrm rot="10800000">
              <a:off x="1752600" y="3124200"/>
              <a:ext cx="914400" cy="1588"/>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8" name="Group 56"/>
          <p:cNvGrpSpPr>
            <a:grpSpLocks/>
          </p:cNvGrpSpPr>
          <p:nvPr/>
        </p:nvGrpSpPr>
        <p:grpSpPr bwMode="auto">
          <a:xfrm>
            <a:off x="2819400" y="4497388"/>
            <a:ext cx="2362200" cy="627062"/>
            <a:chOff x="2819400" y="4497388"/>
            <a:chExt cx="2362200" cy="627062"/>
          </a:xfrm>
        </p:grpSpPr>
        <p:sp>
          <p:nvSpPr>
            <p:cNvPr id="15396" name="TextBox 23"/>
            <p:cNvSpPr txBox="1">
              <a:spLocks noChangeArrowheads="1"/>
            </p:cNvSpPr>
            <p:nvPr/>
          </p:nvSpPr>
          <p:spPr bwMode="auto">
            <a:xfrm>
              <a:off x="2819400" y="4724400"/>
              <a:ext cx="2362200" cy="400050"/>
            </a:xfrm>
            <a:prstGeom prst="rect">
              <a:avLst/>
            </a:prstGeom>
            <a:solidFill>
              <a:srgbClr val="FFC000"/>
            </a:solidFill>
            <a:ln w="9525">
              <a:noFill/>
              <a:miter lim="800000"/>
              <a:headEnd/>
              <a:tailEnd/>
            </a:ln>
          </p:spPr>
          <p:txBody>
            <a:bodyPr>
              <a:spAutoFit/>
            </a:bodyPr>
            <a:lstStyle/>
            <a:p>
              <a:r>
                <a:rPr lang="en-US" sz="2000"/>
                <a:t>Reduce atm [CO</a:t>
              </a:r>
              <a:r>
                <a:rPr lang="en-US" sz="2000" baseline="-25000"/>
                <a:t>2</a:t>
              </a:r>
              <a:r>
                <a:rPr lang="en-US" sz="2000"/>
                <a:t> ]</a:t>
              </a:r>
              <a:endParaRPr lang="en-US" sz="2000" baseline="-25000"/>
            </a:p>
          </p:txBody>
        </p:sp>
        <p:cxnSp>
          <p:nvCxnSpPr>
            <p:cNvPr id="48" name="Straight Arrow Connector 47"/>
            <p:cNvCxnSpPr/>
            <p:nvPr/>
          </p:nvCxnSpPr>
          <p:spPr>
            <a:xfrm rot="5400000">
              <a:off x="3657601" y="4648200"/>
              <a:ext cx="304800" cy="3175"/>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9" name="Group 57"/>
          <p:cNvGrpSpPr>
            <a:grpSpLocks/>
          </p:cNvGrpSpPr>
          <p:nvPr/>
        </p:nvGrpSpPr>
        <p:grpSpPr bwMode="auto">
          <a:xfrm>
            <a:off x="1142999" y="5181600"/>
            <a:ext cx="4874308" cy="1251744"/>
            <a:chOff x="1142999" y="5181600"/>
            <a:chExt cx="4874308" cy="1251744"/>
          </a:xfrm>
        </p:grpSpPr>
        <p:sp>
          <p:nvSpPr>
            <p:cNvPr id="15392" name="TextBox 25"/>
            <p:cNvSpPr txBox="1">
              <a:spLocks noChangeArrowheads="1"/>
            </p:cNvSpPr>
            <p:nvPr/>
          </p:nvSpPr>
          <p:spPr bwMode="auto">
            <a:xfrm>
              <a:off x="1142999" y="5638800"/>
              <a:ext cx="2438400" cy="708025"/>
            </a:xfrm>
            <a:prstGeom prst="rect">
              <a:avLst/>
            </a:prstGeom>
            <a:noFill/>
            <a:ln w="9525">
              <a:noFill/>
              <a:miter lim="800000"/>
              <a:headEnd/>
              <a:tailEnd/>
            </a:ln>
          </p:spPr>
          <p:txBody>
            <a:bodyPr>
              <a:spAutoFit/>
            </a:bodyPr>
            <a:lstStyle/>
            <a:p>
              <a:r>
                <a:rPr lang="en-US" sz="2000" dirty="0"/>
                <a:t>Reduce emissions (Fred’s approach)</a:t>
              </a:r>
            </a:p>
          </p:txBody>
        </p:sp>
        <p:sp>
          <p:nvSpPr>
            <p:cNvPr id="15393" name="TextBox 26"/>
            <p:cNvSpPr txBox="1">
              <a:spLocks noChangeArrowheads="1"/>
            </p:cNvSpPr>
            <p:nvPr/>
          </p:nvSpPr>
          <p:spPr bwMode="auto">
            <a:xfrm>
              <a:off x="4036107" y="5417344"/>
              <a:ext cx="1981200" cy="1016000"/>
            </a:xfrm>
            <a:prstGeom prst="rect">
              <a:avLst/>
            </a:prstGeom>
            <a:noFill/>
            <a:ln w="9525">
              <a:noFill/>
              <a:miter lim="800000"/>
              <a:headEnd/>
              <a:tailEnd/>
            </a:ln>
          </p:spPr>
          <p:txBody>
            <a:bodyPr>
              <a:spAutoFit/>
            </a:bodyPr>
            <a:lstStyle/>
            <a:p>
              <a:r>
                <a:rPr lang="en-US" sz="2000" dirty="0"/>
                <a:t>Increase carbon sequestration</a:t>
              </a:r>
            </a:p>
          </p:txBody>
        </p:sp>
        <p:cxnSp>
          <p:nvCxnSpPr>
            <p:cNvPr id="52" name="Straight Arrow Connector 51"/>
            <p:cNvCxnSpPr/>
            <p:nvPr/>
          </p:nvCxnSpPr>
          <p:spPr>
            <a:xfrm rot="10800000" flipV="1">
              <a:off x="2362200" y="5181600"/>
              <a:ext cx="914400" cy="3810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276600" y="5181600"/>
              <a:ext cx="762000" cy="3810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0" name="Group 61"/>
          <p:cNvGrpSpPr>
            <a:grpSpLocks/>
          </p:cNvGrpSpPr>
          <p:nvPr/>
        </p:nvGrpSpPr>
        <p:grpSpPr bwMode="auto">
          <a:xfrm>
            <a:off x="5486400" y="5257800"/>
            <a:ext cx="2514600" cy="762000"/>
            <a:chOff x="5486400" y="5257800"/>
            <a:chExt cx="2514600" cy="762000"/>
          </a:xfrm>
        </p:grpSpPr>
        <p:sp>
          <p:nvSpPr>
            <p:cNvPr id="15390" name="TextBox 29"/>
            <p:cNvSpPr txBox="1">
              <a:spLocks noChangeArrowheads="1"/>
            </p:cNvSpPr>
            <p:nvPr/>
          </p:nvSpPr>
          <p:spPr bwMode="auto">
            <a:xfrm>
              <a:off x="6781800" y="5257800"/>
              <a:ext cx="1219200" cy="646113"/>
            </a:xfrm>
            <a:prstGeom prst="rect">
              <a:avLst/>
            </a:prstGeom>
            <a:solidFill>
              <a:srgbClr val="FFC000"/>
            </a:solidFill>
            <a:ln w="9525">
              <a:noFill/>
              <a:miter lim="800000"/>
              <a:headEnd/>
              <a:tailEnd/>
            </a:ln>
          </p:spPr>
          <p:txBody>
            <a:bodyPr>
              <a:spAutoFit/>
            </a:bodyPr>
            <a:lstStyle/>
            <a:p>
              <a:r>
                <a:rPr lang="en-US"/>
                <a:t>Student ideas</a:t>
              </a:r>
            </a:p>
          </p:txBody>
        </p:sp>
        <p:cxnSp>
          <p:nvCxnSpPr>
            <p:cNvPr id="59" name="Straight Arrow Connector 58"/>
            <p:cNvCxnSpPr/>
            <p:nvPr/>
          </p:nvCxnSpPr>
          <p:spPr>
            <a:xfrm flipV="1">
              <a:off x="5486400" y="5638800"/>
              <a:ext cx="1219200" cy="3810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1" name="Group 59"/>
          <p:cNvGrpSpPr>
            <a:grpSpLocks/>
          </p:cNvGrpSpPr>
          <p:nvPr/>
        </p:nvGrpSpPr>
        <p:grpSpPr bwMode="auto">
          <a:xfrm>
            <a:off x="5486400" y="6096000"/>
            <a:ext cx="2667000" cy="522288"/>
            <a:chOff x="5486400" y="6096000"/>
            <a:chExt cx="2667000" cy="522288"/>
          </a:xfrm>
        </p:grpSpPr>
        <p:sp>
          <p:nvSpPr>
            <p:cNvPr id="15388" name="TextBox 28"/>
            <p:cNvSpPr txBox="1">
              <a:spLocks noChangeArrowheads="1"/>
            </p:cNvSpPr>
            <p:nvPr/>
          </p:nvSpPr>
          <p:spPr bwMode="auto">
            <a:xfrm>
              <a:off x="6781800" y="6248400"/>
              <a:ext cx="1371600" cy="369888"/>
            </a:xfrm>
            <a:prstGeom prst="rect">
              <a:avLst/>
            </a:prstGeom>
            <a:noFill/>
            <a:ln w="9525">
              <a:noFill/>
              <a:miter lim="800000"/>
              <a:headEnd/>
              <a:tailEnd/>
            </a:ln>
          </p:spPr>
          <p:txBody>
            <a:bodyPr>
              <a:spAutoFit/>
            </a:bodyPr>
            <a:lstStyle/>
            <a:p>
              <a:r>
                <a:rPr lang="en-US"/>
                <a:t>Jim’s idea</a:t>
              </a:r>
            </a:p>
          </p:txBody>
        </p:sp>
        <p:cxnSp>
          <p:nvCxnSpPr>
            <p:cNvPr id="61" name="Straight Arrow Connector 60"/>
            <p:cNvCxnSpPr>
              <a:endCxn id="15388" idx="1"/>
            </p:cNvCxnSpPr>
            <p:nvPr/>
          </p:nvCxnSpPr>
          <p:spPr>
            <a:xfrm>
              <a:off x="5486400" y="6096000"/>
              <a:ext cx="1295400" cy="33655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2" name="Group 55"/>
          <p:cNvGrpSpPr>
            <a:grpSpLocks/>
          </p:cNvGrpSpPr>
          <p:nvPr/>
        </p:nvGrpSpPr>
        <p:grpSpPr bwMode="auto">
          <a:xfrm>
            <a:off x="3200400" y="3581400"/>
            <a:ext cx="1600200" cy="919163"/>
            <a:chOff x="3200400" y="3581400"/>
            <a:chExt cx="1600200" cy="919163"/>
          </a:xfrm>
        </p:grpSpPr>
        <p:sp>
          <p:nvSpPr>
            <p:cNvPr id="15386" name="TextBox 22"/>
            <p:cNvSpPr txBox="1">
              <a:spLocks noChangeArrowheads="1"/>
            </p:cNvSpPr>
            <p:nvPr/>
          </p:nvSpPr>
          <p:spPr bwMode="auto">
            <a:xfrm>
              <a:off x="3200400" y="4038600"/>
              <a:ext cx="1600200" cy="461963"/>
            </a:xfrm>
            <a:prstGeom prst="rect">
              <a:avLst/>
            </a:prstGeom>
            <a:noFill/>
            <a:ln w="9525">
              <a:noFill/>
              <a:miter lim="800000"/>
              <a:headEnd/>
              <a:tailEnd/>
            </a:ln>
          </p:spPr>
          <p:txBody>
            <a:bodyPr>
              <a:spAutoFit/>
            </a:bodyPr>
            <a:lstStyle/>
            <a:p>
              <a:r>
                <a:rPr lang="en-US" sz="2400"/>
                <a:t>Solution?</a:t>
              </a:r>
            </a:p>
          </p:txBody>
        </p:sp>
        <p:cxnSp>
          <p:nvCxnSpPr>
            <p:cNvPr id="63" name="Straight Arrow Connector 62"/>
            <p:cNvCxnSpPr/>
            <p:nvPr/>
          </p:nvCxnSpPr>
          <p:spPr>
            <a:xfrm rot="5400000">
              <a:off x="3579813" y="3810000"/>
              <a:ext cx="458788" cy="1587"/>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3" name="Group 42"/>
          <p:cNvGrpSpPr>
            <a:grpSpLocks/>
          </p:cNvGrpSpPr>
          <p:nvPr/>
        </p:nvGrpSpPr>
        <p:grpSpPr bwMode="auto">
          <a:xfrm>
            <a:off x="2667000" y="611188"/>
            <a:ext cx="2058988" cy="533400"/>
            <a:chOff x="2667000" y="611188"/>
            <a:chExt cx="2058988" cy="533400"/>
          </a:xfrm>
        </p:grpSpPr>
        <p:sp>
          <p:nvSpPr>
            <p:cNvPr id="15384" name="TextBox 9"/>
            <p:cNvSpPr txBox="1">
              <a:spLocks noChangeArrowheads="1"/>
            </p:cNvSpPr>
            <p:nvPr/>
          </p:nvSpPr>
          <p:spPr bwMode="auto">
            <a:xfrm>
              <a:off x="2667000" y="762000"/>
              <a:ext cx="2057400" cy="369888"/>
            </a:xfrm>
            <a:prstGeom prst="rect">
              <a:avLst/>
            </a:prstGeom>
            <a:noFill/>
            <a:ln w="9525">
              <a:noFill/>
              <a:miter lim="800000"/>
              <a:headEnd/>
              <a:tailEnd/>
            </a:ln>
          </p:spPr>
          <p:txBody>
            <a:bodyPr>
              <a:spAutoFit/>
            </a:bodyPr>
            <a:lstStyle/>
            <a:p>
              <a:r>
                <a:rPr lang="en-US" i="1" dirty="0" smtClean="0"/>
                <a:t>Example of</a:t>
              </a:r>
              <a:endParaRPr lang="en-US" i="1" dirty="0"/>
            </a:p>
          </p:txBody>
        </p:sp>
        <p:cxnSp>
          <p:nvCxnSpPr>
            <p:cNvPr id="67" name="Straight Arrow Connector 66"/>
            <p:cNvCxnSpPr/>
            <p:nvPr/>
          </p:nvCxnSpPr>
          <p:spPr>
            <a:xfrm rot="5400000">
              <a:off x="4457701" y="876300"/>
              <a:ext cx="533400" cy="3175"/>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4" name="Group 44"/>
          <p:cNvGrpSpPr>
            <a:grpSpLocks/>
          </p:cNvGrpSpPr>
          <p:nvPr/>
        </p:nvGrpSpPr>
        <p:grpSpPr bwMode="auto">
          <a:xfrm>
            <a:off x="1447800" y="1677988"/>
            <a:ext cx="4267200" cy="779462"/>
            <a:chOff x="1447800" y="1677988"/>
            <a:chExt cx="4267200" cy="779462"/>
          </a:xfrm>
        </p:grpSpPr>
        <p:sp>
          <p:nvSpPr>
            <p:cNvPr id="15382" name="TextBox 8"/>
            <p:cNvSpPr txBox="1">
              <a:spLocks noChangeArrowheads="1"/>
            </p:cNvSpPr>
            <p:nvPr/>
          </p:nvSpPr>
          <p:spPr bwMode="auto">
            <a:xfrm>
              <a:off x="1447800" y="2057400"/>
              <a:ext cx="4267200" cy="400050"/>
            </a:xfrm>
            <a:prstGeom prst="rect">
              <a:avLst/>
            </a:prstGeom>
            <a:noFill/>
            <a:ln w="9525">
              <a:noFill/>
              <a:miter lim="800000"/>
              <a:headEnd/>
              <a:tailEnd/>
            </a:ln>
          </p:spPr>
          <p:txBody>
            <a:bodyPr>
              <a:spAutoFit/>
            </a:bodyPr>
            <a:lstStyle/>
            <a:p>
              <a:r>
                <a:rPr lang="en-US" sz="2000" i="1"/>
                <a:t>Primary Driver: increase atm [CO</a:t>
              </a:r>
              <a:r>
                <a:rPr lang="en-US" sz="2000" i="1" baseline="-25000"/>
                <a:t>2</a:t>
              </a:r>
              <a:r>
                <a:rPr lang="en-US" sz="2000" i="1"/>
                <a:t> ]</a:t>
              </a:r>
              <a:endParaRPr lang="en-US" sz="2000" i="1" baseline="-25000"/>
            </a:p>
          </p:txBody>
        </p:sp>
        <p:cxnSp>
          <p:nvCxnSpPr>
            <p:cNvPr id="69" name="Straight Arrow Connector 68"/>
            <p:cNvCxnSpPr/>
            <p:nvPr/>
          </p:nvCxnSpPr>
          <p:spPr>
            <a:xfrm rot="5400000">
              <a:off x="4000501" y="1866900"/>
              <a:ext cx="381000" cy="3175"/>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5" name="Group 46"/>
          <p:cNvGrpSpPr>
            <a:grpSpLocks/>
          </p:cNvGrpSpPr>
          <p:nvPr/>
        </p:nvGrpSpPr>
        <p:grpSpPr bwMode="auto">
          <a:xfrm>
            <a:off x="2743200" y="2438400"/>
            <a:ext cx="2667000" cy="1135063"/>
            <a:chOff x="2743200" y="2438400"/>
            <a:chExt cx="2667000" cy="1135063"/>
          </a:xfrm>
        </p:grpSpPr>
        <p:sp>
          <p:nvSpPr>
            <p:cNvPr id="15380" name="TextBox 7"/>
            <p:cNvSpPr txBox="1">
              <a:spLocks noChangeArrowheads="1"/>
            </p:cNvSpPr>
            <p:nvPr/>
          </p:nvSpPr>
          <p:spPr bwMode="auto">
            <a:xfrm>
              <a:off x="2743200" y="2743200"/>
              <a:ext cx="2667000" cy="830263"/>
            </a:xfrm>
            <a:prstGeom prst="rect">
              <a:avLst/>
            </a:prstGeom>
            <a:noFill/>
            <a:ln w="9525">
              <a:noFill/>
              <a:miter lim="800000"/>
              <a:headEnd/>
              <a:tailEnd/>
            </a:ln>
          </p:spPr>
          <p:txBody>
            <a:bodyPr>
              <a:spAutoFit/>
            </a:bodyPr>
            <a:lstStyle/>
            <a:p>
              <a:pPr algn="ctr"/>
              <a:r>
                <a:rPr lang="en-US" sz="2400"/>
                <a:t>Greenhouse effect (enhanced)</a:t>
              </a:r>
            </a:p>
          </p:txBody>
        </p:sp>
        <p:cxnSp>
          <p:nvCxnSpPr>
            <p:cNvPr id="71" name="Straight Arrow Connector 70"/>
            <p:cNvCxnSpPr>
              <a:endCxn id="15380" idx="0"/>
            </p:cNvCxnSpPr>
            <p:nvPr/>
          </p:nvCxnSpPr>
          <p:spPr>
            <a:xfrm rot="5400000">
              <a:off x="3943350" y="2571750"/>
              <a:ext cx="304800" cy="381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grpSp>
        <p:nvGrpSpPr>
          <p:cNvPr id="16" name="Group 76"/>
          <p:cNvGrpSpPr>
            <a:grpSpLocks/>
          </p:cNvGrpSpPr>
          <p:nvPr/>
        </p:nvGrpSpPr>
        <p:grpSpPr bwMode="auto">
          <a:xfrm>
            <a:off x="7086600" y="1371600"/>
            <a:ext cx="2057400" cy="2351088"/>
            <a:chOff x="7086600" y="1371600"/>
            <a:chExt cx="2057400" cy="2351088"/>
          </a:xfrm>
        </p:grpSpPr>
        <p:sp>
          <p:nvSpPr>
            <p:cNvPr id="15377" name="TextBox 21"/>
            <p:cNvSpPr txBox="1">
              <a:spLocks noChangeArrowheads="1"/>
            </p:cNvSpPr>
            <p:nvPr/>
          </p:nvSpPr>
          <p:spPr bwMode="auto">
            <a:xfrm>
              <a:off x="7086600" y="3352800"/>
              <a:ext cx="1676400" cy="369888"/>
            </a:xfrm>
            <a:prstGeom prst="rect">
              <a:avLst/>
            </a:prstGeom>
            <a:solidFill>
              <a:srgbClr val="8BE1FF"/>
            </a:solidFill>
            <a:ln w="9525">
              <a:noFill/>
              <a:miter lim="800000"/>
              <a:headEnd/>
              <a:tailEnd/>
            </a:ln>
          </p:spPr>
          <p:txBody>
            <a:bodyPr>
              <a:spAutoFit/>
            </a:bodyPr>
            <a:lstStyle/>
            <a:p>
              <a:r>
                <a:rPr lang="en-US"/>
                <a:t>Carbon cycle</a:t>
              </a:r>
            </a:p>
          </p:txBody>
        </p:sp>
        <p:sp>
          <p:nvSpPr>
            <p:cNvPr id="66" name="Right Brace 65"/>
            <p:cNvSpPr/>
            <p:nvPr/>
          </p:nvSpPr>
          <p:spPr>
            <a:xfrm>
              <a:off x="8839200" y="1371600"/>
              <a:ext cx="304800" cy="1295400"/>
            </a:xfrm>
            <a:prstGeom prst="rightBrace">
              <a:avLst/>
            </a:prstGeom>
            <a:ln w="476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0" name="Straight Arrow Connector 69"/>
            <p:cNvCxnSpPr/>
            <p:nvPr/>
          </p:nvCxnSpPr>
          <p:spPr>
            <a:xfrm rot="5400000">
              <a:off x="8458200" y="2743200"/>
              <a:ext cx="609600" cy="4572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609600" y="1143000"/>
            <a:ext cx="7848600" cy="4832350"/>
          </a:xfrm>
          <a:prstGeom prst="rect">
            <a:avLst/>
          </a:prstGeom>
          <a:noFill/>
          <a:ln w="9525">
            <a:noFill/>
            <a:miter lim="800000"/>
            <a:headEnd/>
            <a:tailEnd/>
          </a:ln>
        </p:spPr>
        <p:txBody>
          <a:bodyPr>
            <a:spAutoFit/>
          </a:bodyPr>
          <a:lstStyle/>
          <a:p>
            <a:endParaRPr lang="en-US" sz="1600" dirty="0">
              <a:latin typeface="Times New Roman" pitchFamily="18" charset="0"/>
            </a:endParaRPr>
          </a:p>
          <a:p>
            <a:r>
              <a:rPr lang="en-US" sz="1600" dirty="0">
                <a:latin typeface="Times New Roman" pitchFamily="18" charset="0"/>
              </a:rPr>
              <a:t>Your assignment is to come up with a product that sequesters carbon AND is marketable. You and your team (4 people per team) will pitch your idea to the class of potential investors, in a faux “Shark Tank” (</a:t>
            </a:r>
            <a:r>
              <a:rPr lang="en-US" sz="1600" u="sng" dirty="0">
                <a:solidFill>
                  <a:srgbClr val="0000FF"/>
                </a:solidFill>
                <a:latin typeface="Times New Roman" pitchFamily="18" charset="0"/>
              </a:rPr>
              <a:t>http://abc.go.com/shows/shark-tank) format.    </a:t>
            </a:r>
          </a:p>
          <a:p>
            <a:endParaRPr lang="en-US" dirty="0">
              <a:latin typeface="Times New Roman" pitchFamily="18" charset="0"/>
            </a:endParaRPr>
          </a:p>
          <a:p>
            <a:r>
              <a:rPr lang="en-US" sz="1600" dirty="0">
                <a:latin typeface="Times New Roman" pitchFamily="18" charset="0"/>
              </a:rPr>
              <a:t>Assignment: (50 points total)</a:t>
            </a:r>
          </a:p>
          <a:p>
            <a:r>
              <a:rPr lang="en-US" sz="1600" dirty="0">
                <a:latin typeface="Times New Roman" pitchFamily="18" charset="0"/>
              </a:rPr>
              <a:t>1. Each team of entrepreneurs will turn in a two page business plan. This document will briefly summarize the product, how the product will sequester carbon (the scientific basis must be sound and include for how long, in general, the carbon will be stored), and identify the target audience for purchasing the product. All facts and figures must be cited. (20 points)</a:t>
            </a:r>
          </a:p>
          <a:p>
            <a:pPr>
              <a:buFont typeface="Times New Roman" pitchFamily="18" charset="0"/>
              <a:buChar char="2"/>
            </a:pPr>
            <a:r>
              <a:rPr lang="en-US" sz="1600" dirty="0">
                <a:latin typeface="Times New Roman" pitchFamily="18" charset="0"/>
              </a:rPr>
              <a:t>. Each team will pitch their idea in a 10 minute presentation. Use whatever visual aids are necessary to make your pitch most appealing. You will have 10 minutes for both the pitch and question/answer period. (20 points)</a:t>
            </a:r>
          </a:p>
          <a:p>
            <a:pPr>
              <a:buFont typeface="Times New Roman" pitchFamily="18" charset="0"/>
              <a:buChar char="3"/>
            </a:pPr>
            <a:r>
              <a:rPr lang="en-US" sz="1600" dirty="0">
                <a:latin typeface="Times New Roman" pitchFamily="18" charset="0"/>
              </a:rPr>
              <a:t>. Everyone (each individual student) will hand in a critique (one page maximum) of your favorite product (it cannot be your own one).  Which one would most likely get your investment dollars? Tell me what you like about the product, explain the basic science of the product, and if the product is likely to have a net positive impact on reducing atmospheric carbon dioxide. (10 points)</a:t>
            </a:r>
          </a:p>
          <a:p>
            <a:endParaRPr lang="en-US" dirty="0">
              <a:latin typeface="Times New Roman" pitchFamily="18" charset="0"/>
            </a:endParaRPr>
          </a:p>
        </p:txBody>
      </p:sp>
      <p:sp>
        <p:nvSpPr>
          <p:cNvPr id="16387" name="TextBox 2"/>
          <p:cNvSpPr txBox="1">
            <a:spLocks noChangeArrowheads="1"/>
          </p:cNvSpPr>
          <p:nvPr/>
        </p:nvSpPr>
        <p:spPr bwMode="auto">
          <a:xfrm>
            <a:off x="1371600" y="762000"/>
            <a:ext cx="7315200" cy="584200"/>
          </a:xfrm>
          <a:prstGeom prst="rect">
            <a:avLst/>
          </a:prstGeom>
          <a:noFill/>
          <a:ln w="9525">
            <a:noFill/>
            <a:miter lim="800000"/>
            <a:headEnd/>
            <a:tailEnd/>
          </a:ln>
        </p:spPr>
        <p:txBody>
          <a:bodyPr>
            <a:spAutoFit/>
          </a:bodyPr>
          <a:lstStyle/>
          <a:p>
            <a:r>
              <a:rPr lang="en-US" sz="3200"/>
              <a:t>Ecology Meets Entrepreneurship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a:buFont typeface="Wingdings 2" pitchFamily="18" charset="2"/>
              <a:buNone/>
            </a:pPr>
            <a:r>
              <a:rPr lang="en-US" sz="4000" b="1" dirty="0" smtClean="0">
                <a:latin typeface="Edwardian Script ITC" pitchFamily="66" charset="0"/>
              </a:rPr>
              <a:t>And ecology , creativity, and entrepreneurship lived happily ever after.</a:t>
            </a:r>
          </a:p>
          <a:p>
            <a:pPr algn="ctr">
              <a:buFont typeface="Wingdings 2" pitchFamily="18" charset="2"/>
              <a:buNone/>
            </a:pPr>
            <a:endParaRPr lang="en-US" sz="4000" b="1" dirty="0" smtClean="0">
              <a:latin typeface="Edwardian Script ITC" pitchFamily="66" charset="0"/>
            </a:endParaRPr>
          </a:p>
          <a:p>
            <a:pPr algn="ctr">
              <a:buFont typeface="Wingdings 2" pitchFamily="18" charset="2"/>
              <a:buNone/>
            </a:pPr>
            <a:r>
              <a:rPr lang="en-US" sz="4000" b="1" dirty="0" smtClean="0">
                <a:latin typeface="Edwardian Script ITC" pitchFamily="66" charset="0"/>
              </a:rPr>
              <a:t>The End.</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Outcomes</a:t>
            </a:r>
            <a:endParaRPr lang="en-US" dirty="0"/>
          </a:p>
        </p:txBody>
      </p:sp>
      <p:sp>
        <p:nvSpPr>
          <p:cNvPr id="3" name="Content Placeholder 2"/>
          <p:cNvSpPr>
            <a:spLocks noGrp="1"/>
          </p:cNvSpPr>
          <p:nvPr>
            <p:ph idx="1"/>
          </p:nvPr>
        </p:nvSpPr>
        <p:spPr/>
        <p:txBody>
          <a:bodyPr/>
          <a:lstStyle/>
          <a:p>
            <a:r>
              <a:rPr lang="en-US" dirty="0" smtClean="0"/>
              <a:t>Demonstrate understanding of the global carbon cycle</a:t>
            </a:r>
          </a:p>
          <a:p>
            <a:r>
              <a:rPr lang="en-US" dirty="0" smtClean="0"/>
              <a:t>Propose a marketable product that sequesters carbon</a:t>
            </a:r>
          </a:p>
          <a:p>
            <a:r>
              <a:rPr lang="en-US" dirty="0" smtClean="0"/>
              <a:t>Evaluate proposed methods of carbon sequestration</a:t>
            </a:r>
          </a:p>
          <a:p>
            <a:r>
              <a:rPr lang="en-US" dirty="0" smtClean="0"/>
              <a:t>Demonstrate understanding of externalities</a:t>
            </a:r>
          </a:p>
          <a:p>
            <a:r>
              <a:rPr lang="en-US" dirty="0" smtClean="0"/>
              <a:t>Demonstrate understanding of the relationship between carbon dioxide and global climate change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two-prong approach:</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Fictional Narrative: Engage the students, prompt discussion, and increase comprehension of the carbon cycle and climate change.</a:t>
            </a:r>
          </a:p>
          <a:p>
            <a:pPr marL="514350" indent="-514350">
              <a:buFont typeface="+mj-lt"/>
              <a:buAutoNum type="arabicPeriod"/>
            </a:pPr>
            <a:r>
              <a:rPr lang="en-US" dirty="0" smtClean="0"/>
              <a:t>Creative Activity: Apply scientific understanding of the carbon cycle by developing a carbon sequestration business plan.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304800"/>
            <a:ext cx="8229600" cy="1143000"/>
          </a:xfrm>
        </p:spPr>
        <p:txBody>
          <a:bodyPr>
            <a:normAutofit fontScale="90000"/>
          </a:bodyPr>
          <a:lstStyle/>
          <a:p>
            <a:pPr algn="ctr" fontAlgn="auto">
              <a:spcAft>
                <a:spcPts val="0"/>
              </a:spcAft>
              <a:defRPr/>
            </a:pPr>
            <a:r>
              <a:rPr lang="en-US" i="1" dirty="0" smtClean="0"/>
              <a:t>Slaughterhouse-five</a:t>
            </a:r>
            <a:r>
              <a:rPr lang="en-US" dirty="0" smtClean="0"/>
              <a:t> </a:t>
            </a:r>
            <a:br>
              <a:rPr lang="en-US" dirty="0" smtClean="0"/>
            </a:br>
            <a:r>
              <a:rPr lang="en-US" dirty="0" smtClean="0"/>
              <a:t>Kurt Vonnegut</a:t>
            </a:r>
          </a:p>
        </p:txBody>
      </p:sp>
      <p:pic>
        <p:nvPicPr>
          <p:cNvPr id="12291" name="Picture 2" descr="http://www.vonnegut.com/images/art/vonn.jpg"/>
          <p:cNvPicPr>
            <a:picLocks noGrp="1" noChangeAspect="1" noChangeArrowheads="1"/>
          </p:cNvPicPr>
          <p:nvPr>
            <p:ph sz="half" idx="1"/>
          </p:nvPr>
        </p:nvPicPr>
        <p:blipFill>
          <a:blip r:embed="rId2" cstate="print"/>
          <a:srcRect/>
          <a:stretch>
            <a:fillRect/>
          </a:stretch>
        </p:blipFill>
        <p:spPr>
          <a:xfrm>
            <a:off x="228600" y="304800"/>
            <a:ext cx="1219200" cy="1652588"/>
          </a:xfrm>
          <a:noFill/>
        </p:spPr>
      </p:pic>
      <p:sp>
        <p:nvSpPr>
          <p:cNvPr id="12292" name="Content Placeholder 3"/>
          <p:cNvSpPr>
            <a:spLocks noGrp="1"/>
          </p:cNvSpPr>
          <p:nvPr>
            <p:ph sz="half" idx="2"/>
          </p:nvPr>
        </p:nvSpPr>
        <p:spPr>
          <a:xfrm>
            <a:off x="381000" y="2336310"/>
            <a:ext cx="8305800" cy="4525963"/>
          </a:xfrm>
        </p:spPr>
        <p:txBody>
          <a:bodyPr>
            <a:normAutofit/>
          </a:bodyPr>
          <a:lstStyle/>
          <a:p>
            <a:pPr>
              <a:buFont typeface="Arial" charset="0"/>
              <a:buNone/>
            </a:pPr>
            <a:r>
              <a:rPr lang="en-US" sz="2400" i="1" dirty="0" smtClean="0"/>
              <a:t>“You know what I say to people when I hear they’re writing anti-war books?”</a:t>
            </a:r>
          </a:p>
          <a:p>
            <a:pPr>
              <a:buFont typeface="Arial" charset="0"/>
              <a:buNone/>
            </a:pPr>
            <a:r>
              <a:rPr lang="en-US" sz="2400" i="1" dirty="0" smtClean="0"/>
              <a:t>“No. What do you say, Harrison Starr?”</a:t>
            </a:r>
          </a:p>
          <a:p>
            <a:pPr>
              <a:buFont typeface="Arial" charset="0"/>
              <a:buNone/>
            </a:pPr>
            <a:r>
              <a:rPr lang="en-US" sz="2400" i="1" dirty="0" smtClean="0"/>
              <a:t>“I say, ‘Why don’t you write an anti-glacier book instead?”</a:t>
            </a:r>
          </a:p>
          <a:p>
            <a:pPr>
              <a:buFont typeface="Arial" charset="0"/>
              <a:buNone/>
            </a:pPr>
            <a:r>
              <a:rPr lang="en-US" sz="2400" i="1" dirty="0" smtClean="0"/>
              <a:t>What he meant, of course, was that there would always be wars, that they were as easy to stop as glaciers. I believe that, too.</a:t>
            </a:r>
          </a:p>
        </p:txBody>
      </p:sp>
      <p:sp>
        <p:nvSpPr>
          <p:cNvPr id="12293" name="TextBox 5"/>
          <p:cNvSpPr txBox="1">
            <a:spLocks noChangeArrowheads="1"/>
          </p:cNvSpPr>
          <p:nvPr/>
        </p:nvSpPr>
        <p:spPr bwMode="auto">
          <a:xfrm>
            <a:off x="76200" y="2020813"/>
            <a:ext cx="1524000" cy="276225"/>
          </a:xfrm>
          <a:prstGeom prst="rect">
            <a:avLst/>
          </a:prstGeom>
          <a:noFill/>
          <a:ln w="9525">
            <a:noFill/>
            <a:miter lim="800000"/>
            <a:headEnd/>
            <a:tailEnd/>
          </a:ln>
        </p:spPr>
        <p:txBody>
          <a:bodyPr>
            <a:spAutoFit/>
          </a:bodyPr>
          <a:lstStyle/>
          <a:p>
            <a:r>
              <a:rPr lang="en-US" sz="1200" dirty="0"/>
              <a:t>www.vonnegut.com</a:t>
            </a:r>
          </a:p>
        </p:txBody>
      </p:sp>
      <p:pic>
        <p:nvPicPr>
          <p:cNvPr id="12294" name="Picture 8" descr="Slaughterhouse-Five: Or the Children's Crusade, a Duty-Dance with Death"/>
          <p:cNvPicPr>
            <a:picLocks noChangeAspect="1" noChangeArrowheads="1"/>
          </p:cNvPicPr>
          <p:nvPr/>
        </p:nvPicPr>
        <p:blipFill>
          <a:blip r:embed="rId3" cstate="print"/>
          <a:srcRect/>
          <a:stretch>
            <a:fillRect/>
          </a:stretch>
        </p:blipFill>
        <p:spPr bwMode="auto">
          <a:xfrm>
            <a:off x="7239000" y="304800"/>
            <a:ext cx="1657350" cy="16573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49274" y="107576"/>
            <a:ext cx="8594725" cy="1336956"/>
          </a:xfrm>
        </p:spPr>
        <p:txBody>
          <a:bodyPr/>
          <a:lstStyle/>
          <a:p>
            <a:r>
              <a:rPr lang="en-US" dirty="0" smtClean="0"/>
              <a:t>“As easy to stop as glaciers…..”</a:t>
            </a:r>
          </a:p>
        </p:txBody>
      </p:sp>
      <p:sp>
        <p:nvSpPr>
          <p:cNvPr id="13315" name="Content Placeholder 2"/>
          <p:cNvSpPr>
            <a:spLocks noGrp="1"/>
          </p:cNvSpPr>
          <p:nvPr>
            <p:ph idx="1"/>
          </p:nvPr>
        </p:nvSpPr>
        <p:spPr/>
        <p:txBody>
          <a:bodyPr/>
          <a:lstStyle/>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7576"/>
            <a:ext cx="8362951" cy="1336956"/>
          </a:xfrm>
        </p:spPr>
        <p:txBody>
          <a:bodyPr>
            <a:normAutofit fontScale="90000"/>
          </a:bodyPr>
          <a:lstStyle/>
          <a:p>
            <a:r>
              <a:rPr lang="en-US" dirty="0" smtClean="0"/>
              <a:t>The story: </a:t>
            </a:r>
            <a:br>
              <a:rPr lang="en-US" dirty="0" smtClean="0"/>
            </a:br>
            <a:r>
              <a:rPr lang="en-US" i="1" dirty="0" smtClean="0"/>
              <a:t>Henry Ford Hated Glaciers*</a:t>
            </a:r>
            <a:endParaRPr lang="en-US" sz="3600" dirty="0"/>
          </a:p>
        </p:txBody>
      </p:sp>
      <p:sp>
        <p:nvSpPr>
          <p:cNvPr id="3" name="Content Placeholder 2"/>
          <p:cNvSpPr>
            <a:spLocks noGrp="1"/>
          </p:cNvSpPr>
          <p:nvPr>
            <p:ph idx="1"/>
          </p:nvPr>
        </p:nvSpPr>
        <p:spPr/>
        <p:txBody>
          <a:bodyPr/>
          <a:lstStyle/>
          <a:p>
            <a:r>
              <a:rPr lang="en-US" dirty="0" smtClean="0"/>
              <a:t>Two mismatched roommates, Fred and Jim, argue over the causes and solutions to climate change.</a:t>
            </a:r>
          </a:p>
          <a:p>
            <a:r>
              <a:rPr lang="en-US" dirty="0" smtClean="0"/>
              <a:t>Fred develops a conspiracy theory in which Henry Ford’s business activities were a secret plan to melt glaciers.</a:t>
            </a:r>
          </a:p>
          <a:p>
            <a:r>
              <a:rPr lang="en-US" dirty="0" smtClean="0"/>
              <a:t>Jim, a business student, thinks Fred’s theory is idiotic  but is inspired to develop his own business plan to sequester carbon.</a:t>
            </a:r>
            <a:endParaRPr lang="en-US" dirty="0"/>
          </a:p>
        </p:txBody>
      </p:sp>
      <p:sp>
        <p:nvSpPr>
          <p:cNvPr id="4" name="TextBox 3"/>
          <p:cNvSpPr txBox="1"/>
          <p:nvPr/>
        </p:nvSpPr>
        <p:spPr>
          <a:xfrm>
            <a:off x="1143000" y="5899666"/>
            <a:ext cx="6172200" cy="369332"/>
          </a:xfrm>
          <a:prstGeom prst="rect">
            <a:avLst/>
          </a:prstGeom>
          <a:noFill/>
        </p:spPr>
        <p:txBody>
          <a:bodyPr wrap="square" rtlCol="0">
            <a:spAutoFit/>
          </a:bodyPr>
          <a:lstStyle/>
          <a:p>
            <a:r>
              <a:rPr lang="en-US" dirty="0" smtClean="0"/>
              <a:t>*An original work by D.R. Bowne, available upon request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4876800"/>
            <a:ext cx="8534400" cy="685800"/>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en-US" sz="2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Excerpt </a:t>
            </a:r>
            <a:r>
              <a:rPr lang="en-US" sz="28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from “Henry Ford Hated </a:t>
            </a:r>
            <a:r>
              <a:rPr lang="en-US" sz="2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Glaciers,” Bowne</a:t>
            </a:r>
            <a:endParaRPr lang="en-US" sz="28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sp>
        <p:nvSpPr>
          <p:cNvPr id="5" name="Content Placeholder 2"/>
          <p:cNvSpPr txBox="1">
            <a:spLocks/>
          </p:cNvSpPr>
          <p:nvPr/>
        </p:nvSpPr>
        <p:spPr>
          <a:xfrm>
            <a:off x="243555" y="471443"/>
            <a:ext cx="8229600" cy="4525963"/>
          </a:xfrm>
          <a:prstGeom prst="rect">
            <a:avLst/>
          </a:prstGeom>
        </p:spPr>
        <p:txBody>
          <a:bodyPr lIns="0" rIns="18288">
            <a:normAutofit lnSpcReduction="10000"/>
          </a:bodyPr>
          <a:lstStyle/>
          <a:p>
            <a:pPr algn="r">
              <a:lnSpc>
                <a:spcPct val="90000"/>
              </a:lnSpc>
              <a:spcBef>
                <a:spcPct val="20000"/>
              </a:spcBef>
              <a:buClr>
                <a:srgbClr val="0BD0D9"/>
              </a:buClr>
              <a:buSzPct val="95000"/>
              <a:buFont typeface="Arial" charset="0"/>
              <a:buNone/>
            </a:pPr>
            <a:r>
              <a:rPr lang="en-US" b="1" dirty="0">
                <a:latin typeface="+mj-lt"/>
                <a:cs typeface="Times New Roman" pitchFamily="18" charset="0"/>
              </a:rPr>
              <a:t>“…..No, if Ford was intent on getting rid of glaciers, he’d be more subtle.”</a:t>
            </a:r>
          </a:p>
          <a:p>
            <a:pPr algn="r">
              <a:lnSpc>
                <a:spcPct val="90000"/>
              </a:lnSpc>
              <a:spcBef>
                <a:spcPct val="20000"/>
              </a:spcBef>
              <a:buClr>
                <a:srgbClr val="0BD0D9"/>
              </a:buClr>
              <a:buSzPct val="95000"/>
              <a:buFont typeface="Arial" charset="0"/>
              <a:buNone/>
            </a:pPr>
            <a:endParaRPr lang="en-US" sz="1100" b="1" dirty="0">
              <a:latin typeface="+mj-lt"/>
              <a:cs typeface="Times New Roman" pitchFamily="18" charset="0"/>
            </a:endParaRPr>
          </a:p>
          <a:p>
            <a:pPr algn="r">
              <a:lnSpc>
                <a:spcPct val="90000"/>
              </a:lnSpc>
              <a:spcBef>
                <a:spcPct val="20000"/>
              </a:spcBef>
              <a:buClr>
                <a:srgbClr val="0BD0D9"/>
              </a:buClr>
              <a:buSzPct val="95000"/>
              <a:buFont typeface="Arial" charset="0"/>
              <a:buNone/>
            </a:pPr>
            <a:r>
              <a:rPr lang="en-US" b="1" dirty="0">
                <a:latin typeface="+mj-lt"/>
                <a:cs typeface="Times New Roman" pitchFamily="18" charset="0"/>
              </a:rPr>
              <a:t>“Or more interested in making cars than wasting his time on this crap.”</a:t>
            </a:r>
          </a:p>
          <a:p>
            <a:pPr algn="r">
              <a:lnSpc>
                <a:spcPct val="90000"/>
              </a:lnSpc>
              <a:spcBef>
                <a:spcPct val="20000"/>
              </a:spcBef>
              <a:buClr>
                <a:srgbClr val="0BD0D9"/>
              </a:buClr>
              <a:buSzPct val="95000"/>
              <a:buFont typeface="Arial" charset="0"/>
              <a:buNone/>
            </a:pPr>
            <a:endParaRPr lang="en-US" sz="1100" b="1" dirty="0">
              <a:latin typeface="+mj-lt"/>
            </a:endParaRPr>
          </a:p>
          <a:p>
            <a:pPr algn="r">
              <a:lnSpc>
                <a:spcPct val="90000"/>
              </a:lnSpc>
              <a:spcBef>
                <a:spcPct val="20000"/>
              </a:spcBef>
              <a:buClr>
                <a:srgbClr val="0BD0D9"/>
              </a:buClr>
              <a:buSzPct val="95000"/>
              <a:buFont typeface="Arial" charset="0"/>
              <a:buNone/>
            </a:pPr>
            <a:r>
              <a:rPr lang="en-US" b="1" dirty="0">
                <a:latin typeface="+mj-lt"/>
              </a:rPr>
              <a:t>“No, man. You’re missing the point.” Fred moved to the window, gesturing towards it, as if imploring his roommate to view deeply the world outside. “Ford did both, but only one was obvious. His manufacturing techniques completely revolutionized the world. Ford made cars and other goods affordable for the common man, but he didn’t do it for the sake of making stuff or getting rich. He did it to melt glaciers.”</a:t>
            </a:r>
          </a:p>
          <a:p>
            <a:pPr algn="r">
              <a:lnSpc>
                <a:spcPct val="90000"/>
              </a:lnSpc>
              <a:spcBef>
                <a:spcPct val="20000"/>
              </a:spcBef>
              <a:buClr>
                <a:srgbClr val="0BD0D9"/>
              </a:buClr>
              <a:buSzPct val="95000"/>
              <a:buFont typeface="Arial" charset="0"/>
              <a:buNone/>
            </a:pPr>
            <a:endParaRPr lang="en-US" sz="1100" b="1" dirty="0">
              <a:latin typeface="+mj-lt"/>
            </a:endParaRPr>
          </a:p>
          <a:p>
            <a:pPr algn="r">
              <a:lnSpc>
                <a:spcPct val="90000"/>
              </a:lnSpc>
              <a:spcBef>
                <a:spcPct val="20000"/>
              </a:spcBef>
              <a:buClr>
                <a:srgbClr val="0BD0D9"/>
              </a:buClr>
              <a:buSzPct val="95000"/>
              <a:buFont typeface="Arial" charset="0"/>
              <a:buNone/>
            </a:pPr>
            <a:r>
              <a:rPr lang="en-US" b="1" dirty="0">
                <a:latin typeface="+mj-lt"/>
              </a:rPr>
              <a:t>“You’ve lost me, Fred.” Jim said.</a:t>
            </a:r>
          </a:p>
          <a:p>
            <a:pPr algn="r">
              <a:lnSpc>
                <a:spcPct val="90000"/>
              </a:lnSpc>
              <a:spcBef>
                <a:spcPct val="20000"/>
              </a:spcBef>
              <a:buClr>
                <a:srgbClr val="0BD0D9"/>
              </a:buClr>
              <a:buSzPct val="95000"/>
              <a:buFont typeface="Arial" charset="0"/>
              <a:buNone/>
            </a:pPr>
            <a:endParaRPr lang="en-US" sz="1100" b="1" dirty="0">
              <a:latin typeface="+mj-lt"/>
            </a:endParaRPr>
          </a:p>
          <a:p>
            <a:pPr algn="r">
              <a:lnSpc>
                <a:spcPct val="90000"/>
              </a:lnSpc>
              <a:spcBef>
                <a:spcPct val="20000"/>
              </a:spcBef>
              <a:buClr>
                <a:srgbClr val="0BD0D9"/>
              </a:buClr>
              <a:buSzPct val="95000"/>
              <a:buFont typeface="Arial" charset="0"/>
              <a:buNone/>
            </a:pPr>
            <a:r>
              <a:rPr lang="en-US" b="1" dirty="0">
                <a:latin typeface="+mj-lt"/>
              </a:rPr>
              <a:t>Now it was Fred’s turn to speak slowly, if not softly. “It’s simple. Carbon dioxide gets emitted from car exhaust, from the manufacturing process, from massive deforestation to obtain rubber to make tires. Every step puts CO</a:t>
            </a:r>
            <a:r>
              <a:rPr lang="en-US" b="1" baseline="-25000" dirty="0">
                <a:latin typeface="+mj-lt"/>
              </a:rPr>
              <a:t>2</a:t>
            </a:r>
            <a:r>
              <a:rPr lang="en-US" b="1" dirty="0">
                <a:latin typeface="+mj-lt"/>
              </a:rPr>
              <a:t> into the air and enhances the greenhouse effect, every step raises the planet’s temperature, every step melts glaciers. Don’t you see? Vonnegut was wrong, stopping glaciers is easy. We don’t need an anti-glacier book, we’re living it.”</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78738" cy="955956"/>
          </a:xfrm>
        </p:spPr>
        <p:txBody>
          <a:bodyPr/>
          <a:lstStyle/>
          <a:p>
            <a:r>
              <a:rPr lang="en-US" dirty="0" smtClean="0"/>
              <a:t>Jim’s idea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5852129"/>
              </p:ext>
            </p:extLst>
          </p:nvPr>
        </p:nvGraphicFramePr>
        <p:xfrm>
          <a:off x="-2074985" y="1126931"/>
          <a:ext cx="8686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3200400" y="4114800"/>
            <a:ext cx="3200400" cy="540777"/>
            <a:chOff x="3352800" y="4489938"/>
            <a:chExt cx="3200400" cy="540777"/>
          </a:xfrm>
        </p:grpSpPr>
        <p:sp>
          <p:nvSpPr>
            <p:cNvPr id="3" name="Right Arrow 2"/>
            <p:cNvSpPr/>
            <p:nvPr/>
          </p:nvSpPr>
          <p:spPr>
            <a:xfrm>
              <a:off x="3352800" y="4489938"/>
              <a:ext cx="1143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648200" y="4507495"/>
              <a:ext cx="1905000" cy="523220"/>
            </a:xfrm>
            <a:prstGeom prst="rect">
              <a:avLst/>
            </a:prstGeom>
            <a:noFill/>
          </p:spPr>
          <p:txBody>
            <a:bodyPr wrap="square" rtlCol="0">
              <a:spAutoFit/>
            </a:bodyPr>
            <a:lstStyle/>
            <a:p>
              <a:r>
                <a:rPr lang="en-US" sz="2800" dirty="0" smtClean="0"/>
                <a:t>Sell Clams</a:t>
              </a:r>
              <a:endParaRPr lang="en-US" sz="2800" dirty="0"/>
            </a:p>
          </p:txBody>
        </p:sp>
      </p:grpSp>
      <p:grpSp>
        <p:nvGrpSpPr>
          <p:cNvPr id="7" name="Group 6"/>
          <p:cNvGrpSpPr/>
          <p:nvPr/>
        </p:nvGrpSpPr>
        <p:grpSpPr>
          <a:xfrm>
            <a:off x="3352800" y="5605046"/>
            <a:ext cx="3637085" cy="523220"/>
            <a:chOff x="3352800" y="4489938"/>
            <a:chExt cx="3637085" cy="523220"/>
          </a:xfrm>
        </p:grpSpPr>
        <p:sp>
          <p:nvSpPr>
            <p:cNvPr id="8" name="Right Arrow 7"/>
            <p:cNvSpPr/>
            <p:nvPr/>
          </p:nvSpPr>
          <p:spPr>
            <a:xfrm>
              <a:off x="3352800" y="4489938"/>
              <a:ext cx="1143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51485" y="4489938"/>
              <a:ext cx="2438400" cy="523220"/>
            </a:xfrm>
            <a:prstGeom prst="rect">
              <a:avLst/>
            </a:prstGeom>
            <a:noFill/>
          </p:spPr>
          <p:txBody>
            <a:bodyPr wrap="square" rtlCol="0">
              <a:spAutoFit/>
            </a:bodyPr>
            <a:lstStyle/>
            <a:p>
              <a:r>
                <a:rPr lang="en-US" sz="2800" dirty="0" smtClean="0"/>
                <a:t>Sell Concrete</a:t>
              </a:r>
              <a:endParaRPr lang="en-US" sz="2800" dirty="0"/>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Art\CH07\JPG\figure 07-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228600"/>
            <a:ext cx="7315200" cy="6113463"/>
          </a:xfrm>
          <a:noFill/>
        </p:spPr>
      </p:pic>
      <p:sp>
        <p:nvSpPr>
          <p:cNvPr id="3075" name="TextBox 4"/>
          <p:cNvSpPr txBox="1">
            <a:spLocks noChangeArrowheads="1"/>
          </p:cNvSpPr>
          <p:nvPr/>
        </p:nvSpPr>
        <p:spPr bwMode="auto">
          <a:xfrm>
            <a:off x="1524000" y="6400800"/>
            <a:ext cx="6324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dirty="0" smtClean="0">
                <a:solidFill>
                  <a:prstClr val="black"/>
                </a:solidFill>
              </a:rPr>
              <a:t>Figure 7.3 </a:t>
            </a:r>
            <a:r>
              <a:rPr lang="en-US" altLang="en-US" sz="1800" dirty="0" err="1" smtClean="0">
                <a:solidFill>
                  <a:prstClr val="black"/>
                </a:solidFill>
              </a:rPr>
              <a:t>Ricklef’s</a:t>
            </a:r>
            <a:r>
              <a:rPr lang="en-US" altLang="en-US" sz="1800" dirty="0" smtClean="0">
                <a:solidFill>
                  <a:prstClr val="black"/>
                </a:solidFill>
              </a:rPr>
              <a:t> The Economy of Nature, 5</a:t>
            </a:r>
            <a:r>
              <a:rPr lang="en-US" altLang="en-US" sz="1800" baseline="30000" dirty="0" smtClean="0">
                <a:solidFill>
                  <a:prstClr val="black"/>
                </a:solidFill>
              </a:rPr>
              <a:t>th</a:t>
            </a:r>
            <a:r>
              <a:rPr lang="en-US" altLang="en-US" sz="1800" dirty="0" smtClean="0">
                <a:solidFill>
                  <a:prstClr val="black"/>
                </a:solidFill>
              </a:rPr>
              <a:t> </a:t>
            </a:r>
            <a:r>
              <a:rPr lang="en-US" altLang="en-US" sz="1800" dirty="0" err="1" smtClean="0">
                <a:solidFill>
                  <a:prstClr val="black"/>
                </a:solidFill>
              </a:rPr>
              <a:t>ed</a:t>
            </a:r>
            <a:endParaRPr lang="en-US" altLang="en-US" sz="1800" dirty="0" smtClean="0">
              <a:solidFill>
                <a:prstClr val="black"/>
              </a:solidFill>
            </a:endParaRPr>
          </a:p>
        </p:txBody>
      </p:sp>
      <p:sp>
        <p:nvSpPr>
          <p:cNvPr id="6" name="Rectangle 5"/>
          <p:cNvSpPr/>
          <p:nvPr/>
        </p:nvSpPr>
        <p:spPr>
          <a:xfrm>
            <a:off x="5791200" y="3276600"/>
            <a:ext cx="2362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27741140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ppt-standard-etown</Template>
  <TotalTime>329</TotalTime>
  <Words>899</Words>
  <Application>Microsoft Macintosh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Breeze</vt:lpstr>
      <vt:lpstr>Office Theme</vt:lpstr>
      <vt:lpstr>How much for the carbon in the air? Understanding a Biogeochemical Cycle by Developing a Business Plan to Sequester Carbon </vt:lpstr>
      <vt:lpstr>Student Learning Outcomes</vt:lpstr>
      <vt:lpstr>A two-prong approach:</vt:lpstr>
      <vt:lpstr>Slaughterhouse-five  Kurt Vonnegut</vt:lpstr>
      <vt:lpstr>“As easy to stop as glaciers…..”</vt:lpstr>
      <vt:lpstr>The story:  Henry Ford Hated Glaciers*</vt:lpstr>
      <vt:lpstr>PowerPoint Presentation</vt:lpstr>
      <vt:lpstr>Jim’s idea</vt:lpstr>
      <vt:lpstr>PowerPoint Presentation</vt:lpstr>
      <vt:lpstr>PowerPoint Presentation</vt:lpstr>
      <vt:lpstr>PowerPoint Presentation</vt:lpstr>
      <vt:lpstr>PowerPoint Presentation</vt:lpstr>
    </vt:vector>
  </TitlesOfParts>
  <Company>Elizabethtown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R Bowne</dc:creator>
  <cp:lastModifiedBy>Information Technology</cp:lastModifiedBy>
  <cp:revision>54</cp:revision>
  <cp:lastPrinted>2015-01-08T19:32:32Z</cp:lastPrinted>
  <dcterms:created xsi:type="dcterms:W3CDTF">2010-07-30T20:35:14Z</dcterms:created>
  <dcterms:modified xsi:type="dcterms:W3CDTF">2015-01-08T20:07:12Z</dcterms:modified>
</cp:coreProperties>
</file>